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6" r:id="rId1"/>
  </p:sldMasterIdLst>
  <p:notesMasterIdLst>
    <p:notesMasterId r:id="rId17"/>
  </p:notesMasterIdLst>
  <p:sldIdLst>
    <p:sldId id="256" r:id="rId2"/>
    <p:sldId id="297" r:id="rId3"/>
    <p:sldId id="336" r:id="rId4"/>
    <p:sldId id="342" r:id="rId5"/>
    <p:sldId id="343" r:id="rId6"/>
    <p:sldId id="334" r:id="rId7"/>
    <p:sldId id="335" r:id="rId8"/>
    <p:sldId id="264" r:id="rId9"/>
    <p:sldId id="330" r:id="rId10"/>
    <p:sldId id="339" r:id="rId11"/>
    <p:sldId id="341" r:id="rId12"/>
    <p:sldId id="346" r:id="rId13"/>
    <p:sldId id="337" r:id="rId14"/>
    <p:sldId id="344" r:id="rId15"/>
    <p:sldId id="34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694"/>
  </p:normalViewPr>
  <p:slideViewPr>
    <p:cSldViewPr snapToGrid="0" snapToObjects="1">
      <p:cViewPr varScale="1">
        <p:scale>
          <a:sx n="87" d="100"/>
          <a:sy n="87" d="100"/>
        </p:scale>
        <p:origin x="224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55AB2-5C87-7448-BD7C-56F5397FB81D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B5BCC-2AC5-3344-9EB2-E24A3DB415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62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CCD3B-CAF7-4EF6-B772-83E2FBBBCD2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804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CBC9F46-3B79-774B-9E9D-BE3AB00816BE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EBA77DA-14A1-1240-A2F9-8A7914C87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54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9F46-3B79-774B-9E9D-BE3AB00816BE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77DA-14A1-1240-A2F9-8A7914C87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6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9F46-3B79-774B-9E9D-BE3AB00816BE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77DA-14A1-1240-A2F9-8A7914C87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985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9F46-3B79-774B-9E9D-BE3AB00816BE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77DA-14A1-1240-A2F9-8A7914C87D8F}" type="slidenum">
              <a:rPr lang="fr-FR" smtClean="0"/>
              <a:t>‹N°›</a:t>
            </a:fld>
            <a:endParaRPr lang="fr-F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03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9F46-3B79-774B-9E9D-BE3AB00816BE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77DA-14A1-1240-A2F9-8A7914C87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346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9F46-3B79-774B-9E9D-BE3AB00816BE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77DA-14A1-1240-A2F9-8A7914C87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1542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9F46-3B79-774B-9E9D-BE3AB00816BE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77DA-14A1-1240-A2F9-8A7914C87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278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9F46-3B79-774B-9E9D-BE3AB00816BE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77DA-14A1-1240-A2F9-8A7914C87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156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9F46-3B79-774B-9E9D-BE3AB00816BE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77DA-14A1-1240-A2F9-8A7914C87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77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9F46-3B79-774B-9E9D-BE3AB00816BE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77DA-14A1-1240-A2F9-8A7914C87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4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9F46-3B79-774B-9E9D-BE3AB00816BE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77DA-14A1-1240-A2F9-8A7914C87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72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9F46-3B79-774B-9E9D-BE3AB00816BE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77DA-14A1-1240-A2F9-8A7914C87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23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9F46-3B79-774B-9E9D-BE3AB00816BE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77DA-14A1-1240-A2F9-8A7914C87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004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9F46-3B79-774B-9E9D-BE3AB00816BE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77DA-14A1-1240-A2F9-8A7914C87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22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9F46-3B79-774B-9E9D-BE3AB00816BE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77DA-14A1-1240-A2F9-8A7914C87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01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9F46-3B79-774B-9E9D-BE3AB00816BE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77DA-14A1-1240-A2F9-8A7914C87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05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9F46-3B79-774B-9E9D-BE3AB00816BE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77DA-14A1-1240-A2F9-8A7914C87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20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C9F46-3B79-774B-9E9D-BE3AB00816BE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A77DA-14A1-1240-A2F9-8A7914C87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74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.org/publishing/epubcheck_fundraisin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clusivepublishing.org/blog/epub-3-2-back-to-the-future-of-the-web/" TargetMode="External"/><Relationship Id="rId2" Type="http://schemas.openxmlformats.org/officeDocument/2006/relationships/hyperlink" Target="https://bisg.org/news/455963/Whats-New-in-EPUB-3.2.htm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3.org/publishing/epubcheck_fundraising" TargetMode="External"/><Relationship Id="rId3" Type="http://schemas.openxmlformats.org/officeDocument/2006/relationships/hyperlink" Target="http://w3c.github.io/publ-epub-revision/epub32/spec/epub-changes.html" TargetMode="External"/><Relationship Id="rId7" Type="http://schemas.openxmlformats.org/officeDocument/2006/relationships/hyperlink" Target="https://github.com/w3c/epubcheck/releases" TargetMode="External"/><Relationship Id="rId2" Type="http://schemas.openxmlformats.org/officeDocument/2006/relationships/hyperlink" Target="http://w3c.github.io/publ-epub-revision/epub32/spec/epub-spec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w3.org/publishing/groups/publ-wg/" TargetMode="External"/><Relationship Id="rId5" Type="http://schemas.openxmlformats.org/officeDocument/2006/relationships/hyperlink" Target="https://www.w3.org/community/epub3/" TargetMode="External"/><Relationship Id="rId4" Type="http://schemas.openxmlformats.org/officeDocument/2006/relationships/hyperlink" Target="https://www.w3.org/publishing/groups/publ-bg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DEF8E6-54B4-3F4C-AD63-C0881B055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9632" y="3738340"/>
            <a:ext cx="8991600" cy="789415"/>
          </a:xfrm>
        </p:spPr>
        <p:txBody>
          <a:bodyPr>
            <a:normAutofit/>
          </a:bodyPr>
          <a:lstStyle/>
          <a:p>
            <a:r>
              <a:rPr lang="en-US" sz="3200" b="1" dirty="0"/>
              <a:t>EPUB 3 is live and running</a:t>
            </a:r>
            <a:endParaRPr lang="fr-FR" sz="32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12BCD16-66CA-6145-BF04-D581F24FBF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806873"/>
            <a:ext cx="6801612" cy="110023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Digital Publishing Summit, June 2019, Paris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Luc Audrain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Head of Digitalization, Hachette Livre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W3C Publishing Business Group co-chair</a:t>
            </a:r>
          </a:p>
        </p:txBody>
      </p:sp>
      <p:pic>
        <p:nvPicPr>
          <p:cNvPr id="13" name="Graphic 6">
            <a:extLst>
              <a:ext uri="{FF2B5EF4-FFF2-40B4-BE49-F238E27FC236}">
                <a16:creationId xmlns:a16="http://schemas.microsoft.com/office/drawing/2014/main" id="{62FACA5B-D048-4EB8-9F67-3A06AC503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5346" y="640078"/>
            <a:ext cx="3301307" cy="33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21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44CE3B-246A-A746-96FE-CFC27E37D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586" y="200899"/>
            <a:ext cx="8390248" cy="1188720"/>
          </a:xfrm>
        </p:spPr>
        <p:txBody>
          <a:bodyPr>
            <a:normAutofit/>
          </a:bodyPr>
          <a:lstStyle/>
          <a:p>
            <a:r>
              <a:rPr lang="en-US" dirty="0" err="1"/>
              <a:t>EPUBCheck</a:t>
            </a:r>
            <a:r>
              <a:rPr lang="en-US" dirty="0"/>
              <a:t> : the tool everyone needs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4277AD45-104D-5945-8227-1FEA94B0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321" y="6222486"/>
            <a:ext cx="771089" cy="365125"/>
          </a:xfrm>
        </p:spPr>
        <p:txBody>
          <a:bodyPr/>
          <a:lstStyle/>
          <a:p>
            <a:fld id="{3BF4447D-FACD-4A77-9A87-27262B4E4E23}" type="slidenum">
              <a:rPr lang="fr-FR" smtClean="0"/>
              <a:t>10</a:t>
            </a:fld>
            <a:endParaRPr lang="fr-FR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DC970E1A-A071-7443-8C27-6C6EF4E0BF07}"/>
              </a:ext>
            </a:extLst>
          </p:cNvPr>
          <p:cNvSpPr txBox="1">
            <a:spLocks/>
          </p:cNvSpPr>
          <p:nvPr/>
        </p:nvSpPr>
        <p:spPr>
          <a:xfrm>
            <a:off x="1236406" y="1478110"/>
            <a:ext cx="10149349" cy="491777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Publishing Business Group concerns:</a:t>
            </a:r>
          </a:p>
          <a:p>
            <a:pPr lvl="1"/>
            <a:r>
              <a:rPr lang="en-US" dirty="0"/>
              <a:t>No update since summer 2016</a:t>
            </a:r>
          </a:p>
          <a:p>
            <a:pPr lvl="1"/>
            <a:r>
              <a:rPr lang="en-US" dirty="0"/>
              <a:t>Find a development organization </a:t>
            </a:r>
          </a:p>
          <a:p>
            <a:pPr lvl="1"/>
            <a:r>
              <a:rPr lang="en-US" dirty="0"/>
              <a:t>Find money : international fundraising call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Development : DAISY Consortium</a:t>
            </a:r>
          </a:p>
          <a:p>
            <a:pPr lvl="1"/>
            <a:r>
              <a:rPr lang="en-US" dirty="0"/>
              <a:t>Fix 4.1 bugs : 4.1.1 published in January 2019</a:t>
            </a:r>
          </a:p>
          <a:p>
            <a:pPr lvl="1"/>
            <a:r>
              <a:rPr lang="en-US" dirty="0"/>
              <a:t>Check EPUB 3.2 : </a:t>
            </a:r>
          </a:p>
          <a:p>
            <a:pPr lvl="2"/>
            <a:r>
              <a:rPr lang="en-US" sz="2200" dirty="0"/>
              <a:t>Improving the specification wording with the EPUB3 CG</a:t>
            </a:r>
          </a:p>
          <a:p>
            <a:pPr lvl="2"/>
            <a:r>
              <a:rPr lang="en-US" sz="2200" dirty="0"/>
              <a:t>4.2 published in May 2019</a:t>
            </a:r>
          </a:p>
          <a:p>
            <a:pPr lvl="1"/>
            <a:endParaRPr lang="en-US" dirty="0"/>
          </a:p>
          <a:p>
            <a:r>
              <a:rPr lang="en-US" dirty="0"/>
              <a:t>Future Work still needs funding</a:t>
            </a:r>
          </a:p>
          <a:p>
            <a:pPr lvl="1"/>
            <a:r>
              <a:rPr lang="en-US" dirty="0"/>
              <a:t>Documentation, overhaul the test suite to enable easier contribution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https://www.w3.org/publishing/epubcheck_fundraising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74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DC4BC9-880F-5C40-8D35-090506119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00867"/>
            <a:ext cx="7729728" cy="1188720"/>
          </a:xfrm>
        </p:spPr>
        <p:txBody>
          <a:bodyPr/>
          <a:lstStyle/>
          <a:p>
            <a:r>
              <a:rPr lang="en-US" dirty="0"/>
              <a:t>Quotes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C68EF126-1207-E446-9978-F07FA30D6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321" y="6148741"/>
            <a:ext cx="771089" cy="365125"/>
          </a:xfrm>
        </p:spPr>
        <p:txBody>
          <a:bodyPr/>
          <a:lstStyle/>
          <a:p>
            <a:fld id="{3BF4447D-FACD-4A77-9A87-27262B4E4E23}" type="slidenum">
              <a:rPr lang="fr-FR" smtClean="0"/>
              <a:t>11</a:t>
            </a:fld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34EB94-0310-E34C-AF56-6D346943324C}"/>
              </a:ext>
            </a:extLst>
          </p:cNvPr>
          <p:cNvSpPr txBox="1">
            <a:spLocks/>
          </p:cNvSpPr>
          <p:nvPr/>
        </p:nvSpPr>
        <p:spPr>
          <a:xfrm>
            <a:off x="838200" y="1489588"/>
            <a:ext cx="10813026" cy="45867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i="1" dirty="0"/>
              <a:t>Most content creators will not have to change anything. Your EPUBs are likely already valid EPUB 3.2 files.</a:t>
            </a:r>
          </a:p>
          <a:p>
            <a:pPr marL="0" indent="0">
              <a:buNone/>
            </a:pPr>
            <a:r>
              <a:rPr lang="en-US" dirty="0"/>
              <a:t>Dave Cramer in “What's New in EPUB 3.2?"</a:t>
            </a:r>
            <a:endParaRPr lang="en-US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https://bisg.org/news/455963/Whats-New-in-EPUB-3.2.htm</a:t>
            </a:r>
            <a:r>
              <a:rPr lang="en-US" sz="2000" dirty="0"/>
              <a:t>, June 14</a:t>
            </a:r>
            <a:r>
              <a:rPr lang="en-US" sz="2000" baseline="30000" dirty="0"/>
              <a:t>th</a:t>
            </a:r>
            <a:r>
              <a:rPr lang="en-US" sz="2000" dirty="0"/>
              <a:t>, 2019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3200" i="1" dirty="0"/>
              <a:t>EPUB 3.2 moves the standard back in line with the Web’s evolving nature.</a:t>
            </a:r>
          </a:p>
          <a:p>
            <a:pPr marL="0" indent="0">
              <a:buNone/>
            </a:pPr>
            <a:r>
              <a:rPr lang="en-US" dirty="0"/>
              <a:t>Matt </a:t>
            </a:r>
            <a:r>
              <a:rPr lang="en-US" dirty="0" err="1"/>
              <a:t>Garrish</a:t>
            </a:r>
            <a:r>
              <a:rPr lang="en-US" dirty="0"/>
              <a:t>  in “EPUB 3.2—Back to the Future of the Web."</a:t>
            </a:r>
            <a:endParaRPr lang="en-US" i="1" dirty="0"/>
          </a:p>
          <a:p>
            <a:pPr marL="0" indent="0" algn="r">
              <a:buNone/>
            </a:pPr>
            <a:r>
              <a:rPr lang="en-US" sz="2000" dirty="0">
                <a:hlinkClick r:id="rId3"/>
              </a:rPr>
              <a:t>https://inclusivepublishing.org/blog/epub-3-2-back-to-the-future-of-the-web/</a:t>
            </a:r>
            <a:r>
              <a:rPr lang="en-US" sz="2000" dirty="0"/>
              <a:t>, June 2</a:t>
            </a:r>
            <a:r>
              <a:rPr lang="en-US" sz="2000" baseline="30000" dirty="0"/>
              <a:t>nd</a:t>
            </a:r>
            <a:r>
              <a:rPr lang="en-US" sz="2000" dirty="0"/>
              <a:t>, 2019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52277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DC4BC9-880F-5C40-8D35-090506119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459" y="300867"/>
            <a:ext cx="7729728" cy="1188720"/>
          </a:xfrm>
        </p:spPr>
        <p:txBody>
          <a:bodyPr/>
          <a:lstStyle/>
          <a:p>
            <a:r>
              <a:rPr lang="fr-FR" dirty="0"/>
              <a:t>Farewell EPUB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34EB94-0310-E34C-AF56-6D346943324C}"/>
              </a:ext>
            </a:extLst>
          </p:cNvPr>
          <p:cNvSpPr txBox="1">
            <a:spLocks/>
          </p:cNvSpPr>
          <p:nvPr/>
        </p:nvSpPr>
        <p:spPr>
          <a:xfrm>
            <a:off x="881231" y="1275221"/>
            <a:ext cx="10813026" cy="479061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In EPUB2 functional perimeter, EPUB3 does it better !</a:t>
            </a:r>
          </a:p>
          <a:p>
            <a:pPr marL="0" indent="0">
              <a:buNone/>
            </a:pPr>
            <a:r>
              <a:rPr lang="en-US" dirty="0"/>
              <a:t>7 of the best reasons to why switch to EPUB 3:</a:t>
            </a:r>
          </a:p>
          <a:p>
            <a:pPr marL="0" indent="0">
              <a:buNone/>
            </a:pPr>
            <a:r>
              <a:rPr lang="en-US" dirty="0"/>
              <a:t>1. Document structure and semantics</a:t>
            </a:r>
          </a:p>
          <a:p>
            <a:pPr marL="0" indent="0">
              <a:buNone/>
            </a:pPr>
            <a:r>
              <a:rPr lang="en-US" dirty="0"/>
              <a:t>2. Enhanced typography</a:t>
            </a:r>
          </a:p>
          <a:p>
            <a:pPr marL="0" indent="0">
              <a:buNone/>
            </a:pPr>
            <a:r>
              <a:rPr lang="en-US" dirty="0"/>
              <a:t>3. Better user experience</a:t>
            </a:r>
          </a:p>
          <a:p>
            <a:pPr marL="0" indent="0">
              <a:buNone/>
            </a:pPr>
            <a:r>
              <a:rPr lang="en-US" dirty="0"/>
              <a:t>4. Support of any language</a:t>
            </a:r>
          </a:p>
          <a:p>
            <a:pPr marL="0" indent="0">
              <a:buNone/>
            </a:pPr>
            <a:r>
              <a:rPr lang="en-US" dirty="0"/>
              <a:t>5. Accessibility Conformance Requirements</a:t>
            </a:r>
          </a:p>
          <a:p>
            <a:pPr marL="0" indent="0">
              <a:buNone/>
            </a:pPr>
            <a:r>
              <a:rPr lang="en-US" dirty="0"/>
              <a:t>6. Rich Navigation</a:t>
            </a:r>
          </a:p>
          <a:p>
            <a:pPr marL="0" indent="0">
              <a:buNone/>
            </a:pPr>
            <a:r>
              <a:rPr lang="en-US" dirty="0"/>
              <a:t>7. MathML Support</a:t>
            </a:r>
          </a:p>
          <a:p>
            <a:pPr marL="0" indent="0">
              <a:buNone/>
            </a:pPr>
            <a:r>
              <a:rPr lang="en-US" dirty="0"/>
              <a:t>Adapting an existing EPUB2 process to generate EPUB3 is a no brainer.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C2A365-EF02-4946-9012-E31A772C06C6}"/>
              </a:ext>
            </a:extLst>
          </p:cNvPr>
          <p:cNvSpPr txBox="1">
            <a:spLocks/>
          </p:cNvSpPr>
          <p:nvPr/>
        </p:nvSpPr>
        <p:spPr>
          <a:xfrm>
            <a:off x="10340233" y="6197902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F4447D-FACD-4A77-9A87-27262B4E4E2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416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37F2EE-8676-0947-9B80-679AA4106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844" y="365125"/>
            <a:ext cx="9937955" cy="1140897"/>
          </a:xfrm>
        </p:spPr>
        <p:txBody>
          <a:bodyPr>
            <a:normAutofit/>
          </a:bodyPr>
          <a:lstStyle/>
          <a:p>
            <a:r>
              <a:rPr lang="en-US" dirty="0"/>
              <a:t>PublishINg@W3C: how to Contribute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657F3194-D28F-3149-BA1F-45899C02C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321" y="6281480"/>
            <a:ext cx="771089" cy="365125"/>
          </a:xfrm>
        </p:spPr>
        <p:txBody>
          <a:bodyPr/>
          <a:lstStyle/>
          <a:p>
            <a:fld id="{3BF4447D-FACD-4A77-9A87-27262B4E4E23}" type="slidenum">
              <a:rPr lang="fr-FR" smtClean="0"/>
              <a:t>13</a:t>
            </a:fld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162A01-19D4-ED48-8EB2-FA5293DFA081}"/>
              </a:ext>
            </a:extLst>
          </p:cNvPr>
          <p:cNvSpPr/>
          <p:nvPr/>
        </p:nvSpPr>
        <p:spPr>
          <a:xfrm>
            <a:off x="1351495" y="1439553"/>
            <a:ext cx="896907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Helvetica" pitchFamily="2" charset="0"/>
              </a:rPr>
              <a:t>EPUB 3 Community Group</a:t>
            </a:r>
          </a:p>
          <a:p>
            <a:r>
              <a:rPr lang="en-US" sz="2000" dirty="0">
                <a:latin typeface="Helvetica" pitchFamily="2" charset="0"/>
              </a:rPr>
              <a:t>Technical Work to Advance EPUB 3 Capabilities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Co-Chairs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Rachel Comerford, Macmillan Learning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Dave Cramer, Hachette Book Group, USA</a:t>
            </a:r>
          </a:p>
          <a:p>
            <a:r>
              <a:rPr lang="en-US" sz="2000" dirty="0">
                <a:latin typeface="Helvetica" pitchFamily="2" charset="0"/>
              </a:rPr>
              <a:t>Free – everyone can participate</a:t>
            </a: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400" b="1" dirty="0"/>
              <a:t>Publishing Business Group</a:t>
            </a:r>
          </a:p>
          <a:p>
            <a:r>
              <a:rPr lang="en-US" sz="2000" dirty="0"/>
              <a:t>Provides Strategic Direction, Business Focus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Co-Chairs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Liisa</a:t>
            </a:r>
            <a:r>
              <a:rPr lang="en-US" sz="2000" dirty="0"/>
              <a:t> McCloy-Kelley, Penguin Random House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Luc Audrain, Hachette Livre, France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Daihei</a:t>
            </a:r>
            <a:r>
              <a:rPr lang="en-US" sz="2000" dirty="0"/>
              <a:t> </a:t>
            </a:r>
            <a:r>
              <a:rPr lang="en-US" sz="2000" dirty="0" err="1"/>
              <a:t>Shiohama</a:t>
            </a:r>
            <a:r>
              <a:rPr lang="en-US" sz="2000" dirty="0"/>
              <a:t>, </a:t>
            </a:r>
            <a:r>
              <a:rPr lang="en-US" sz="2000" dirty="0" err="1"/>
              <a:t>MediaDo</a:t>
            </a:r>
            <a:r>
              <a:rPr lang="en-US" sz="2000" dirty="0"/>
              <a:t> Japan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W3C Technical staff: Ivan Herman</a:t>
            </a:r>
          </a:p>
          <a:p>
            <a:r>
              <a:rPr lang="en-US" sz="2400" dirty="0"/>
              <a:t>Participation fee for W3C Business Groups - moderate</a:t>
            </a:r>
          </a:p>
        </p:txBody>
      </p:sp>
    </p:spTree>
    <p:extLst>
      <p:ext uri="{BB962C8B-B14F-4D97-AF65-F5344CB8AC3E}">
        <p14:creationId xmlns:p14="http://schemas.microsoft.com/office/powerpoint/2010/main" val="2233983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805BD3-AFF3-4A43-984F-01C0AEB5B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3172"/>
            <a:ext cx="7729728" cy="1188720"/>
          </a:xfrm>
        </p:spPr>
        <p:txBody>
          <a:bodyPr/>
          <a:lstStyle/>
          <a:p>
            <a:r>
              <a:rPr lang="en-US" dirty="0"/>
              <a:t>Useful resources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0328F0-8B16-0A4A-B1D0-07319011A855}"/>
              </a:ext>
            </a:extLst>
          </p:cNvPr>
          <p:cNvSpPr txBox="1">
            <a:spLocks/>
          </p:cNvSpPr>
          <p:nvPr/>
        </p:nvSpPr>
        <p:spPr>
          <a:xfrm>
            <a:off x="943897" y="1421892"/>
            <a:ext cx="11031793" cy="496416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EPUB 3.2</a:t>
            </a:r>
          </a:p>
          <a:p>
            <a:pPr lvl="1"/>
            <a:r>
              <a:rPr lang="en-US" dirty="0"/>
              <a:t>Specs : </a:t>
            </a:r>
            <a:r>
              <a:rPr lang="fr-FR" dirty="0">
                <a:hlinkClick r:id="rId2"/>
              </a:rPr>
              <a:t>http://w3c.github.io/publ-epub-revision/epub32/spec/epub-spec.html</a:t>
            </a:r>
            <a:endParaRPr lang="en-US" dirty="0"/>
          </a:p>
          <a:p>
            <a:pPr lvl="1"/>
            <a:r>
              <a:rPr lang="en-US" dirty="0"/>
              <a:t>Changes document : </a:t>
            </a:r>
            <a:r>
              <a:rPr lang="fr-FR" dirty="0">
                <a:hlinkClick r:id="rId3"/>
              </a:rPr>
              <a:t>http://w3c.github.io/publ-epub-revision/epub32/spec/epub-changes.html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Publishing@W3C</a:t>
            </a:r>
          </a:p>
          <a:p>
            <a:r>
              <a:rPr lang="en-US" dirty="0"/>
              <a:t>Publishing Business Group: </a:t>
            </a:r>
            <a:r>
              <a:rPr lang="fr-FR" dirty="0">
                <a:hlinkClick r:id="rId4"/>
              </a:rPr>
              <a:t>https://www.w3.org/publishing/groups/publ-bg/</a:t>
            </a:r>
            <a:endParaRPr lang="en-US" dirty="0"/>
          </a:p>
          <a:p>
            <a:r>
              <a:rPr lang="en-US" dirty="0"/>
              <a:t>EPUB3 Community Group: </a:t>
            </a:r>
            <a:r>
              <a:rPr lang="fr-FR" dirty="0">
                <a:hlinkClick r:id="rId5"/>
              </a:rPr>
              <a:t>https://www.w3.org/community/epub3/</a:t>
            </a:r>
            <a:endParaRPr lang="en-US" dirty="0"/>
          </a:p>
          <a:p>
            <a:r>
              <a:rPr lang="en-US" dirty="0"/>
              <a:t>Publishing Working group: </a:t>
            </a:r>
            <a:r>
              <a:rPr lang="fr-FR" dirty="0">
                <a:hlinkClick r:id="rId6"/>
              </a:rPr>
              <a:t>https://www.w3.org/publishing/groups/publ-wg/</a:t>
            </a:r>
            <a:endParaRPr lang="en-US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/>
              <a:t>EPUBCheck</a:t>
            </a:r>
            <a:endParaRPr lang="fr-FR" dirty="0"/>
          </a:p>
          <a:p>
            <a:r>
              <a:rPr lang="fr-FR" dirty="0" err="1"/>
              <a:t>Download</a:t>
            </a:r>
            <a:r>
              <a:rPr lang="fr-FR" dirty="0"/>
              <a:t> </a:t>
            </a:r>
            <a:r>
              <a:rPr lang="fr-FR" dirty="0" err="1"/>
              <a:t>latest</a:t>
            </a:r>
            <a:r>
              <a:rPr lang="fr-FR" dirty="0"/>
              <a:t> version: </a:t>
            </a:r>
            <a:r>
              <a:rPr lang="fr-FR" dirty="0">
                <a:hlinkClick r:id="rId7"/>
              </a:rPr>
              <a:t>https://github.com/w3c/epubcheck/releases</a:t>
            </a:r>
            <a:r>
              <a:rPr lang="fr-FR" dirty="0"/>
              <a:t> </a:t>
            </a:r>
          </a:p>
          <a:p>
            <a:r>
              <a:rPr lang="fr-FR" dirty="0" err="1"/>
              <a:t>Funding</a:t>
            </a:r>
            <a:r>
              <a:rPr lang="fr-FR" dirty="0"/>
              <a:t>: </a:t>
            </a:r>
            <a:r>
              <a:rPr lang="fr-FR" dirty="0">
                <a:hlinkClick r:id="rId8"/>
              </a:rPr>
              <a:t>https://www.w3.org/publishing/epubcheck_fundraising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279112E3-A8B5-6D44-9DCB-524D3159F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0565" y="6296230"/>
            <a:ext cx="771089" cy="365125"/>
          </a:xfrm>
        </p:spPr>
        <p:txBody>
          <a:bodyPr/>
          <a:lstStyle/>
          <a:p>
            <a:fld id="{3BF4447D-FACD-4A77-9A87-27262B4E4E23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5268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0328F0-8B16-0A4A-B1D0-07319011A855}"/>
              </a:ext>
            </a:extLst>
          </p:cNvPr>
          <p:cNvSpPr txBox="1">
            <a:spLocks/>
          </p:cNvSpPr>
          <p:nvPr/>
        </p:nvSpPr>
        <p:spPr>
          <a:xfrm>
            <a:off x="943897" y="1421892"/>
            <a:ext cx="10147757" cy="496416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Thank you for your attention</a:t>
            </a:r>
          </a:p>
          <a:p>
            <a:pPr marL="0" indent="0" algn="ctr">
              <a:buNone/>
            </a:pPr>
            <a:r>
              <a:rPr lang="en-US" dirty="0" err="1"/>
              <a:t>laudrain@hachette-livre.fr</a:t>
            </a:r>
            <a:endParaRPr lang="en-US" dirty="0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279112E3-A8B5-6D44-9DCB-524D3159F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0565" y="6222488"/>
            <a:ext cx="771089" cy="365125"/>
          </a:xfrm>
        </p:spPr>
        <p:txBody>
          <a:bodyPr/>
          <a:lstStyle/>
          <a:p>
            <a:fld id="{3BF4447D-FACD-4A77-9A87-27262B4E4E2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694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266039-B404-F447-975E-8F8F70178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65443"/>
            <a:ext cx="7729728" cy="1188720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EPUB : a living standard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15284E-AD0A-4CD3-9558-50D1669E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321" y="6237236"/>
            <a:ext cx="771089" cy="365125"/>
          </a:xfrm>
        </p:spPr>
        <p:txBody>
          <a:bodyPr/>
          <a:lstStyle/>
          <a:p>
            <a:fld id="{3BF4447D-FACD-4A77-9A87-27262B4E4E23}" type="slidenum">
              <a:rPr lang="fr-FR" smtClean="0"/>
              <a:t>2</a:t>
            </a:fld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D181EC-3B38-884B-B2BB-2843F8F9F64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09369" y="1440481"/>
            <a:ext cx="4041058" cy="495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A </a:t>
            </a:r>
            <a:r>
              <a:rPr lang="fr-FR" dirty="0" err="1"/>
              <a:t>worldwide</a:t>
            </a:r>
            <a:r>
              <a:rPr lang="fr-FR" dirty="0"/>
              <a:t> contribution</a:t>
            </a:r>
          </a:p>
          <a:p>
            <a:pPr marL="0" lvl="1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275506FF-32EB-43D4-BA03-3E90EC434B3E}"/>
              </a:ext>
            </a:extLst>
          </p:cNvPr>
          <p:cNvSpPr/>
          <p:nvPr/>
        </p:nvSpPr>
        <p:spPr>
          <a:xfrm>
            <a:off x="7290034" y="3657957"/>
            <a:ext cx="3141882" cy="561552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D0DB88-88E5-4594-9690-8092FA2B21C6}"/>
              </a:ext>
            </a:extLst>
          </p:cNvPr>
          <p:cNvSpPr/>
          <p:nvPr/>
        </p:nvSpPr>
        <p:spPr>
          <a:xfrm>
            <a:off x="1275127" y="3799483"/>
            <a:ext cx="6014906" cy="280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E77BD9C-BAAC-44D9-812B-B5600E4B9ED4}"/>
              </a:ext>
            </a:extLst>
          </p:cNvPr>
          <p:cNvSpPr txBox="1"/>
          <p:nvPr/>
        </p:nvSpPr>
        <p:spPr>
          <a:xfrm>
            <a:off x="1323868" y="2017307"/>
            <a:ext cx="4370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2006 to 2016 in IDPF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BCCC699D-26F5-4415-95FC-C5E9ABA57871}"/>
              </a:ext>
            </a:extLst>
          </p:cNvPr>
          <p:cNvCxnSpPr>
            <a:cxnSpLocks/>
          </p:cNvCxnSpPr>
          <p:nvPr/>
        </p:nvCxnSpPr>
        <p:spPr>
          <a:xfrm flipV="1">
            <a:off x="1275127" y="4080284"/>
            <a:ext cx="0" cy="58929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79CF8FE6-4AC0-4001-B6D2-8B8F6E0D9B17}"/>
              </a:ext>
            </a:extLst>
          </p:cNvPr>
          <p:cNvSpPr txBox="1"/>
          <p:nvPr/>
        </p:nvSpPr>
        <p:spPr>
          <a:xfrm>
            <a:off x="7290033" y="2015842"/>
            <a:ext cx="3382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Since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2017 in W3C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E01D04C-0EAF-47DC-A759-17A2F1CB5D9A}"/>
              </a:ext>
            </a:extLst>
          </p:cNvPr>
          <p:cNvSpPr txBox="1"/>
          <p:nvPr/>
        </p:nvSpPr>
        <p:spPr>
          <a:xfrm rot="20351277">
            <a:off x="7215358" y="3190129"/>
            <a:ext cx="1091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2">
                    <a:lumMod val="50000"/>
                  </a:schemeClr>
                </a:solidFill>
              </a:rPr>
              <a:t>2017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A027F23-BFA7-4383-ACC1-E7D896464823}"/>
              </a:ext>
            </a:extLst>
          </p:cNvPr>
          <p:cNvSpPr txBox="1"/>
          <p:nvPr/>
        </p:nvSpPr>
        <p:spPr>
          <a:xfrm rot="20351277">
            <a:off x="1141140" y="3193858"/>
            <a:ext cx="1275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2">
                    <a:lumMod val="50000"/>
                  </a:schemeClr>
                </a:solidFill>
              </a:rPr>
              <a:t>2006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001F0A42-4EDA-4B15-8146-C2FB47EEA26E}"/>
              </a:ext>
            </a:extLst>
          </p:cNvPr>
          <p:cNvCxnSpPr>
            <a:cxnSpLocks/>
          </p:cNvCxnSpPr>
          <p:nvPr/>
        </p:nvCxnSpPr>
        <p:spPr>
          <a:xfrm flipV="1">
            <a:off x="3695145" y="4056594"/>
            <a:ext cx="0" cy="68794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6C63285-BB26-4F27-B66B-5B9639E4C4C7}"/>
              </a:ext>
            </a:extLst>
          </p:cNvPr>
          <p:cNvCxnSpPr>
            <a:cxnSpLocks/>
          </p:cNvCxnSpPr>
          <p:nvPr/>
        </p:nvCxnSpPr>
        <p:spPr>
          <a:xfrm flipV="1">
            <a:off x="6289572" y="4076672"/>
            <a:ext cx="0" cy="52474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500D9696-4C6B-48CA-BC80-756038482F87}"/>
              </a:ext>
            </a:extLst>
          </p:cNvPr>
          <p:cNvSpPr txBox="1"/>
          <p:nvPr/>
        </p:nvSpPr>
        <p:spPr>
          <a:xfrm>
            <a:off x="372075" y="6245699"/>
            <a:ext cx="4705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IDPF: International Digital </a:t>
            </a:r>
            <a:r>
              <a:rPr lang="fr-FR" sz="1400" i="1" dirty="0" err="1"/>
              <a:t>Publishing</a:t>
            </a:r>
            <a:r>
              <a:rPr lang="fr-FR" sz="1400" i="1" dirty="0"/>
              <a:t> Forum</a:t>
            </a:r>
          </a:p>
          <a:p>
            <a:r>
              <a:rPr lang="fr-FR" sz="1400" i="1" dirty="0"/>
              <a:t>W3C: World Wide Web Consortium</a:t>
            </a:r>
          </a:p>
        </p:txBody>
      </p:sp>
      <p:pic>
        <p:nvPicPr>
          <p:cNvPr id="1026" name="Picture 2" descr="RÃ©sultat de recherche d'images pour &quot;idpf logo&quot;">
            <a:extLst>
              <a:ext uri="{FF2B5EF4-FFF2-40B4-BE49-F238E27FC236}">
                <a16:creationId xmlns:a16="http://schemas.microsoft.com/office/drawing/2014/main" id="{EC128069-698B-4C47-A397-159BC626B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3868" y="2505344"/>
            <a:ext cx="1401183" cy="62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Ã©sultat de recherche d'images pour &quot;W3C&quot;">
            <a:extLst>
              <a:ext uri="{FF2B5EF4-FFF2-40B4-BE49-F238E27FC236}">
                <a16:creationId xmlns:a16="http://schemas.microsoft.com/office/drawing/2014/main" id="{30ED458A-1245-4DAA-8A8F-F716FCEF0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4167" y="3005713"/>
            <a:ext cx="1047766" cy="71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4B16F0AE-C561-F441-9D87-291BF665C822}"/>
              </a:ext>
            </a:extLst>
          </p:cNvPr>
          <p:cNvCxnSpPr>
            <a:cxnSpLocks/>
          </p:cNvCxnSpPr>
          <p:nvPr/>
        </p:nvCxnSpPr>
        <p:spPr>
          <a:xfrm flipV="1">
            <a:off x="8754865" y="4076672"/>
            <a:ext cx="0" cy="52474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Chevron 32">
            <a:extLst>
              <a:ext uri="{FF2B5EF4-FFF2-40B4-BE49-F238E27FC236}">
                <a16:creationId xmlns:a16="http://schemas.microsoft.com/office/drawing/2014/main" id="{8797002B-9B69-F942-B045-81FDDEEAA38A}"/>
              </a:ext>
            </a:extLst>
          </p:cNvPr>
          <p:cNvSpPr/>
          <p:nvPr/>
        </p:nvSpPr>
        <p:spPr>
          <a:xfrm>
            <a:off x="1047382" y="4353162"/>
            <a:ext cx="2404577" cy="68455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EPUB 2</a:t>
            </a:r>
          </a:p>
        </p:txBody>
      </p:sp>
      <p:sp>
        <p:nvSpPr>
          <p:cNvPr id="36" name="Chevron 35">
            <a:extLst>
              <a:ext uri="{FF2B5EF4-FFF2-40B4-BE49-F238E27FC236}">
                <a16:creationId xmlns:a16="http://schemas.microsoft.com/office/drawing/2014/main" id="{BFF1FB06-0211-4142-B269-29EE367CBF00}"/>
              </a:ext>
            </a:extLst>
          </p:cNvPr>
          <p:cNvSpPr/>
          <p:nvPr/>
        </p:nvSpPr>
        <p:spPr>
          <a:xfrm>
            <a:off x="3137490" y="4353162"/>
            <a:ext cx="3179077" cy="68455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EPUB 3.0</a:t>
            </a:r>
          </a:p>
        </p:txBody>
      </p:sp>
      <p:sp>
        <p:nvSpPr>
          <p:cNvPr id="37" name="Chevron 36">
            <a:extLst>
              <a:ext uri="{FF2B5EF4-FFF2-40B4-BE49-F238E27FC236}">
                <a16:creationId xmlns:a16="http://schemas.microsoft.com/office/drawing/2014/main" id="{4138D0F5-6E9A-6345-A7FF-45EDDB161C3A}"/>
              </a:ext>
            </a:extLst>
          </p:cNvPr>
          <p:cNvSpPr/>
          <p:nvPr/>
        </p:nvSpPr>
        <p:spPr>
          <a:xfrm>
            <a:off x="5994243" y="4353162"/>
            <a:ext cx="2359475" cy="684551"/>
          </a:xfrm>
          <a:prstGeom prst="chevron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EPUB 3.1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42434662-6D1E-254D-8584-BD84EEE5FC11}"/>
              </a:ext>
            </a:extLst>
          </p:cNvPr>
          <p:cNvSpPr txBox="1"/>
          <p:nvPr/>
        </p:nvSpPr>
        <p:spPr>
          <a:xfrm rot="20351277">
            <a:off x="3521674" y="3268666"/>
            <a:ext cx="89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2">
                    <a:lumMod val="50000"/>
                  </a:schemeClr>
                </a:solidFill>
              </a:rPr>
              <a:t>2011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42D854EC-E248-4642-93EF-66961FE6C0E7}"/>
              </a:ext>
            </a:extLst>
          </p:cNvPr>
          <p:cNvSpPr txBox="1"/>
          <p:nvPr/>
        </p:nvSpPr>
        <p:spPr>
          <a:xfrm rot="20351277">
            <a:off x="5561251" y="3272398"/>
            <a:ext cx="89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2">
                    <a:lumMod val="50000"/>
                  </a:schemeClr>
                </a:solidFill>
              </a:rPr>
              <a:t>2015</a:t>
            </a:r>
          </a:p>
        </p:txBody>
      </p:sp>
      <p:sp>
        <p:nvSpPr>
          <p:cNvPr id="40" name="Chevron 39">
            <a:extLst>
              <a:ext uri="{FF2B5EF4-FFF2-40B4-BE49-F238E27FC236}">
                <a16:creationId xmlns:a16="http://schemas.microsoft.com/office/drawing/2014/main" id="{C11CDA0F-907C-3745-9224-38B24CFAE6E0}"/>
              </a:ext>
            </a:extLst>
          </p:cNvPr>
          <p:cNvSpPr/>
          <p:nvPr/>
        </p:nvSpPr>
        <p:spPr>
          <a:xfrm>
            <a:off x="7993628" y="4353162"/>
            <a:ext cx="2438287" cy="68455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EPUB 3.2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229C8B55-67EE-074D-9F14-8D4AD4D3BC69}"/>
              </a:ext>
            </a:extLst>
          </p:cNvPr>
          <p:cNvSpPr txBox="1"/>
          <p:nvPr/>
        </p:nvSpPr>
        <p:spPr>
          <a:xfrm rot="20351277">
            <a:off x="8566170" y="3252068"/>
            <a:ext cx="952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2">
                    <a:lumMod val="50000"/>
                  </a:schemeClr>
                </a:solidFill>
              </a:rPr>
              <a:t>2019</a:t>
            </a:r>
          </a:p>
        </p:txBody>
      </p:sp>
      <p:sp>
        <p:nvSpPr>
          <p:cNvPr id="47" name="Chevron 46">
            <a:extLst>
              <a:ext uri="{FF2B5EF4-FFF2-40B4-BE49-F238E27FC236}">
                <a16:creationId xmlns:a16="http://schemas.microsoft.com/office/drawing/2014/main" id="{BD270F85-1613-9C46-B1A3-6E81D9514574}"/>
              </a:ext>
            </a:extLst>
          </p:cNvPr>
          <p:cNvSpPr/>
          <p:nvPr/>
        </p:nvSpPr>
        <p:spPr>
          <a:xfrm>
            <a:off x="3149402" y="4351667"/>
            <a:ext cx="5204316" cy="68455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EPUB 3.0 (+ </a:t>
            </a:r>
            <a:r>
              <a:rPr lang="fr-FR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some</a:t>
            </a:r>
            <a:r>
              <a:rPr lang="fr-F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of EPUB 3.1)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27272F7B-6F4A-0743-A54F-0B8791B661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455" y="2583966"/>
            <a:ext cx="3795723" cy="421747"/>
          </a:xfrm>
          <a:prstGeom prst="rect">
            <a:avLst/>
          </a:prstGeom>
        </p:spPr>
      </p:pic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31611882-D6D1-2542-B9EB-D87418141034}"/>
              </a:ext>
            </a:extLst>
          </p:cNvPr>
          <p:cNvSpPr txBox="1">
            <a:spLocks/>
          </p:cNvSpPr>
          <p:nvPr/>
        </p:nvSpPr>
        <p:spPr>
          <a:xfrm>
            <a:off x="704522" y="5099396"/>
            <a:ext cx="2020529" cy="4953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Specifications</a:t>
            </a:r>
          </a:p>
          <a:p>
            <a:pPr marL="0" lvl="1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3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2D243D-9BBD-1C4C-B51D-9094C7ECC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857" y="86890"/>
            <a:ext cx="9815132" cy="1188720"/>
          </a:xfrm>
        </p:spPr>
        <p:txBody>
          <a:bodyPr>
            <a:normAutofit/>
          </a:bodyPr>
          <a:lstStyle/>
          <a:p>
            <a:r>
              <a:rPr lang="en-US" dirty="0"/>
              <a:t>How W3C  Publishing Activity is Organized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A674189A-CA01-AF4E-99F7-B20E1F80F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321" y="6222486"/>
            <a:ext cx="771089" cy="365125"/>
          </a:xfrm>
        </p:spPr>
        <p:txBody>
          <a:bodyPr/>
          <a:lstStyle/>
          <a:p>
            <a:fld id="{3BF4447D-FACD-4A77-9A87-27262B4E4E23}" type="slidenum">
              <a:rPr lang="fr-FR" smtClean="0"/>
              <a:t>3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C3360AF-427B-BE40-8574-92FABB441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482" y="1351887"/>
            <a:ext cx="7073083" cy="530481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3F933B9-E944-DC43-ACE4-890FDE9716CD}"/>
              </a:ext>
            </a:extLst>
          </p:cNvPr>
          <p:cNvSpPr txBox="1"/>
          <p:nvPr/>
        </p:nvSpPr>
        <p:spPr>
          <a:xfrm>
            <a:off x="5566740" y="3681127"/>
            <a:ext cx="2728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Digital </a:t>
            </a:r>
            <a:r>
              <a:rPr lang="fr-FR" dirty="0" err="1">
                <a:solidFill>
                  <a:schemeClr val="accent1"/>
                </a:solidFill>
              </a:rPr>
              <a:t>Publishing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Summit</a:t>
            </a:r>
            <a:endParaRPr lang="fr-FR" dirty="0">
              <a:solidFill>
                <a:schemeClr val="accent1"/>
              </a:solidFill>
            </a:endParaRPr>
          </a:p>
          <a:p>
            <a:r>
              <a:rPr lang="fr-FR" dirty="0">
                <a:solidFill>
                  <a:schemeClr val="accent1"/>
                </a:solidFill>
              </a:rPr>
              <a:t>Europe, Berlin, May 2018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5621472-3B66-4649-A87D-CF94F9DF9B50}"/>
              </a:ext>
            </a:extLst>
          </p:cNvPr>
          <p:cNvSpPr txBox="1"/>
          <p:nvPr/>
        </p:nvSpPr>
        <p:spPr>
          <a:xfrm>
            <a:off x="5677613" y="4327458"/>
            <a:ext cx="2728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Digital </a:t>
            </a:r>
            <a:r>
              <a:rPr lang="fr-FR" dirty="0" err="1">
                <a:solidFill>
                  <a:schemeClr val="accent1"/>
                </a:solidFill>
              </a:rPr>
              <a:t>Publishing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Summit</a:t>
            </a:r>
            <a:endParaRPr lang="fr-FR" dirty="0">
              <a:solidFill>
                <a:schemeClr val="accent1"/>
              </a:solidFill>
            </a:endParaRPr>
          </a:p>
          <a:p>
            <a:r>
              <a:rPr lang="fr-FR" dirty="0">
                <a:solidFill>
                  <a:schemeClr val="accent1"/>
                </a:solidFill>
              </a:rPr>
              <a:t>Europe, Paris, </a:t>
            </a:r>
            <a:r>
              <a:rPr lang="fr-FR" dirty="0" err="1">
                <a:solidFill>
                  <a:schemeClr val="accent1"/>
                </a:solidFill>
              </a:rPr>
              <a:t>June</a:t>
            </a:r>
            <a:r>
              <a:rPr lang="fr-FR" dirty="0">
                <a:solidFill>
                  <a:schemeClr val="accent1"/>
                </a:solidFill>
              </a:rPr>
              <a:t> 2019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EA3952-B930-044D-BAC1-97422905C5D8}"/>
              </a:ext>
            </a:extLst>
          </p:cNvPr>
          <p:cNvSpPr/>
          <p:nvPr/>
        </p:nvSpPr>
        <p:spPr>
          <a:xfrm>
            <a:off x="5889642" y="4973789"/>
            <a:ext cx="2728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chemeClr val="accent1"/>
                </a:solidFill>
              </a:rPr>
              <a:t>Japan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Publishing</a:t>
            </a:r>
            <a:r>
              <a:rPr lang="fr-FR" dirty="0">
                <a:solidFill>
                  <a:schemeClr val="accent1"/>
                </a:solidFill>
              </a:rPr>
              <a:t> Event</a:t>
            </a:r>
          </a:p>
          <a:p>
            <a:r>
              <a:rPr lang="fr-FR" dirty="0">
                <a:solidFill>
                  <a:schemeClr val="accent1"/>
                </a:solidFill>
              </a:rPr>
              <a:t>Sept. 2019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5138062-7EC3-C745-A577-0BB80890F6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7139" y="1430135"/>
            <a:ext cx="4505632" cy="50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17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5CC5E5-303F-0A42-A84A-5E232D039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EPUB 3.2 MOTIVATIONS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71FA0A-AB5A-984E-B014-38FDE65B6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84555"/>
            <a:ext cx="9905999" cy="400664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Strong backward compatibility — all* EPUB 3.0.1 files should be valid EPUB 3.2 files</a:t>
            </a:r>
          </a:p>
          <a:p>
            <a:r>
              <a:rPr lang="en-US" dirty="0"/>
              <a:t>Take the good stuff from 3.1</a:t>
            </a:r>
          </a:p>
          <a:p>
            <a:r>
              <a:rPr lang="en-US" dirty="0"/>
              <a:t>Make spec easier to read</a:t>
            </a:r>
          </a:p>
          <a:p>
            <a:r>
              <a:rPr lang="en-US" dirty="0"/>
              <a:t>Allow EPUB to evolve with the web</a:t>
            </a:r>
          </a:p>
          <a:p>
            <a:pPr lvl="1"/>
            <a:r>
              <a:rPr lang="en-US" dirty="0"/>
              <a:t>New HTML like &lt;details&gt;</a:t>
            </a:r>
          </a:p>
          <a:p>
            <a:pPr lvl="1"/>
            <a:r>
              <a:rPr lang="en-US" dirty="0"/>
              <a:t>New CSS like flexbox</a:t>
            </a:r>
          </a:p>
          <a:p>
            <a:r>
              <a:rPr lang="en-US" dirty="0"/>
              <a:t>Fix validation issues around </a:t>
            </a:r>
            <a:r>
              <a:rPr lang="en-US" dirty="0" err="1"/>
              <a:t>epub:type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*</a:t>
            </a:r>
            <a:r>
              <a:rPr lang="en-US" i="1" dirty="0" err="1"/>
              <a:t>ish</a:t>
            </a:r>
            <a:endParaRPr lang="en-US" i="1" dirty="0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0EC8802D-E9FA-2146-8A71-AA1EB846E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321" y="6222486"/>
            <a:ext cx="771089" cy="365125"/>
          </a:xfrm>
        </p:spPr>
        <p:txBody>
          <a:bodyPr/>
          <a:lstStyle/>
          <a:p>
            <a:fld id="{3BF4447D-FACD-4A77-9A87-27262B4E4E2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903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5CC5E5-303F-0A42-A84A-5E232D039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EPUB 3.2 CHANGES FROM EPUB 3.0.1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71FA0A-AB5A-984E-B014-38FDE65B6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40310"/>
            <a:ext cx="9905999" cy="4050891"/>
          </a:xfrm>
        </p:spPr>
        <p:txBody>
          <a:bodyPr>
            <a:normAutofit/>
          </a:bodyPr>
          <a:lstStyle/>
          <a:p>
            <a:r>
              <a:rPr lang="en-US" dirty="0"/>
              <a:t>Undated, evolving references to HTML5, CSS, and SVG. </a:t>
            </a:r>
          </a:p>
          <a:p>
            <a:pPr lvl="1"/>
            <a:r>
              <a:rPr lang="en-US" dirty="0"/>
              <a:t>EPUB will improve along with the web. </a:t>
            </a:r>
          </a:p>
          <a:p>
            <a:r>
              <a:rPr lang="en-US" dirty="0"/>
              <a:t>New core media types (WOFF2, SFNT)</a:t>
            </a:r>
          </a:p>
          <a:p>
            <a:r>
              <a:rPr lang="en-US" dirty="0"/>
              <a:t>Much cleanup of spec language and organization</a:t>
            </a:r>
          </a:p>
          <a:p>
            <a:r>
              <a:rPr lang="en-US" dirty="0"/>
              <a:t>Deprecating bindings, switch, trigger</a:t>
            </a:r>
          </a:p>
          <a:p>
            <a:r>
              <a:rPr lang="en-US" dirty="0"/>
              <a:t>Add EPUB Accessibility spec</a:t>
            </a:r>
          </a:p>
          <a:p>
            <a:r>
              <a:rPr lang="en-US" dirty="0"/>
              <a:t>No restrictions on </a:t>
            </a:r>
            <a:r>
              <a:rPr lang="en-US" dirty="0" err="1"/>
              <a:t>epub:type</a:t>
            </a:r>
            <a:endParaRPr lang="en-US" dirty="0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2A7D3996-5F04-C54C-B727-DAC7727D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321" y="6222486"/>
            <a:ext cx="771089" cy="365125"/>
          </a:xfrm>
        </p:spPr>
        <p:txBody>
          <a:bodyPr/>
          <a:lstStyle/>
          <a:p>
            <a:fld id="{3BF4447D-FACD-4A77-9A87-27262B4E4E2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669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2FA536-6631-5846-A4B6-1D089674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417" y="365126"/>
            <a:ext cx="10515600" cy="799998"/>
          </a:xfrm>
        </p:spPr>
        <p:txBody>
          <a:bodyPr>
            <a:normAutofit/>
          </a:bodyPr>
          <a:lstStyle/>
          <a:p>
            <a:r>
              <a:rPr lang="en-US" dirty="0"/>
              <a:t>EPUB today, by specification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90A4E5-931A-824D-A803-B6E9BF652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417" y="1342099"/>
            <a:ext cx="10515600" cy="5206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dirty="0"/>
              <a:t>Universal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All kind of books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One file for all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Conformant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Open and free specification from largest standardization bodies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Files conformity checkable with </a:t>
            </a:r>
            <a:r>
              <a:rPr lang="en-US" dirty="0" err="1"/>
              <a:t>EPUBCheck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sz="2200" dirty="0"/>
              <a:t>Interoperable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Distributed by all vendors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Runs on every e-Reader, tablet, application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Accessible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With well specified HTML coding techniques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Promoted by visually impaired people worldwide organizations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7FC375D2-5C53-2A4A-95F3-E8F26B4B0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321" y="6340472"/>
            <a:ext cx="771089" cy="365125"/>
          </a:xfrm>
        </p:spPr>
        <p:txBody>
          <a:bodyPr/>
          <a:lstStyle/>
          <a:p>
            <a:fld id="{3BF4447D-FACD-4A77-9A87-27262B4E4E2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660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2FA536-6631-5846-A4B6-1D089674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145" y="365126"/>
            <a:ext cx="10515600" cy="799998"/>
          </a:xfrm>
        </p:spPr>
        <p:txBody>
          <a:bodyPr>
            <a:normAutofit/>
          </a:bodyPr>
          <a:lstStyle/>
          <a:p>
            <a:r>
              <a:rPr lang="en-US" dirty="0"/>
              <a:t>EPUB today, implementation issues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90A4E5-931A-824D-A803-B6E9BF652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145" y="1386348"/>
            <a:ext cx="10515600" cy="479061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Universal</a:t>
            </a:r>
          </a:p>
          <a:p>
            <a:pPr lvl="1"/>
            <a:r>
              <a:rPr lang="en-US" sz="2200" dirty="0"/>
              <a:t>Not all publications : scholarly, audiobooks</a:t>
            </a:r>
          </a:p>
          <a:p>
            <a:pPr lvl="1"/>
            <a:r>
              <a:rPr lang="en-US" sz="2200" dirty="0"/>
              <a:t>Fixed Layout is an issue for small devices and accessibility</a:t>
            </a:r>
          </a:p>
          <a:p>
            <a:r>
              <a:rPr lang="en-US" sz="2400" dirty="0"/>
              <a:t>Conformant</a:t>
            </a:r>
          </a:p>
          <a:p>
            <a:pPr lvl="1"/>
            <a:r>
              <a:rPr lang="en-US" sz="2200" dirty="0"/>
              <a:t>Some process produce non conformant files on big markets</a:t>
            </a:r>
          </a:p>
          <a:p>
            <a:pPr lvl="1"/>
            <a:r>
              <a:rPr lang="en-US" sz="2200" dirty="0"/>
              <a:t>Compromise in checking : warnings instead of errors</a:t>
            </a:r>
          </a:p>
          <a:p>
            <a:r>
              <a:rPr lang="en-US" sz="2400" dirty="0"/>
              <a:t>Interoperable</a:t>
            </a:r>
          </a:p>
          <a:p>
            <a:pPr lvl="1"/>
            <a:r>
              <a:rPr lang="en-US" sz="2200" dirty="0"/>
              <a:t>Old legacy e-Readers may need additional backward compatibility</a:t>
            </a:r>
          </a:p>
          <a:p>
            <a:pPr lvl="1"/>
            <a:r>
              <a:rPr lang="en-US" sz="2200" dirty="0"/>
              <a:t>Some reading system issues needing specific adaptations</a:t>
            </a:r>
          </a:p>
          <a:p>
            <a:r>
              <a:rPr lang="en-US" sz="2400" dirty="0"/>
              <a:t>Accessible</a:t>
            </a:r>
          </a:p>
          <a:p>
            <a:pPr lvl="1"/>
            <a:r>
              <a:rPr lang="en-US" sz="2200" dirty="0"/>
              <a:t>Image description is a huge issue for publishers</a:t>
            </a:r>
          </a:p>
          <a:p>
            <a:pPr lvl="1"/>
            <a:r>
              <a:rPr lang="en-US" sz="2200" dirty="0"/>
              <a:t>EPUB to Kindle conversion may loose some quality on accessibility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33EE8F37-0792-D944-A1E3-9CD70F08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321" y="6266734"/>
            <a:ext cx="771089" cy="365125"/>
          </a:xfrm>
        </p:spPr>
        <p:txBody>
          <a:bodyPr/>
          <a:lstStyle/>
          <a:p>
            <a:fld id="{3BF4447D-FACD-4A77-9A87-27262B4E4E2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522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C48783-1F93-47A9-BEB4-20624799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321" y="6340474"/>
            <a:ext cx="771089" cy="365125"/>
          </a:xfrm>
        </p:spPr>
        <p:txBody>
          <a:bodyPr/>
          <a:lstStyle/>
          <a:p>
            <a:fld id="{3BF4447D-FACD-4A77-9A87-27262B4E4E23}" type="slidenum">
              <a:rPr lang="fr-FR" smtClean="0"/>
              <a:t>8</a:t>
            </a:fld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EAD3A5A-A1A4-477A-9CEF-7A86129A9631}"/>
              </a:ext>
            </a:extLst>
          </p:cNvPr>
          <p:cNvSpPr txBox="1"/>
          <p:nvPr/>
        </p:nvSpPr>
        <p:spPr>
          <a:xfrm>
            <a:off x="1109167" y="1163064"/>
            <a:ext cx="3551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 to date Web technologies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BFFEF73-5772-491C-89F8-69C1B4B68617}"/>
              </a:ext>
            </a:extLst>
          </p:cNvPr>
          <p:cNvSpPr txBox="1"/>
          <p:nvPr/>
        </p:nvSpPr>
        <p:spPr>
          <a:xfrm rot="10800000" flipV="1">
            <a:off x="4540103" y="1401681"/>
            <a:ext cx="347491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defRPr sz="28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fr-FR" sz="2400" dirty="0" err="1"/>
              <a:t>Improved</a:t>
            </a:r>
            <a:r>
              <a:rPr lang="fr-FR" sz="2400" dirty="0"/>
              <a:t> user </a:t>
            </a:r>
            <a:r>
              <a:rPr lang="fr-FR" sz="2400" dirty="0" err="1"/>
              <a:t>experience</a:t>
            </a:r>
            <a:endParaRPr lang="fr-FR" sz="3200" dirty="0"/>
          </a:p>
        </p:txBody>
      </p:sp>
      <p:pic>
        <p:nvPicPr>
          <p:cNvPr id="9" name="Picture 2" descr="\\psf\Home\Desktop\Capture d’écran 2016-03-25 à 13.59.54.png">
            <a:extLst>
              <a:ext uri="{FF2B5EF4-FFF2-40B4-BE49-F238E27FC236}">
                <a16:creationId xmlns:a16="http://schemas.microsoft.com/office/drawing/2014/main" id="{B6485763-0CBC-42DC-A0DA-120D6AB785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9918" y="1845034"/>
            <a:ext cx="3311525" cy="1753731"/>
          </a:xfrm>
          <a:prstGeom prst="rect">
            <a:avLst/>
          </a:prstGeom>
          <a:noFill/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171" y="1954986"/>
            <a:ext cx="1439455" cy="143945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413" y="1951422"/>
            <a:ext cx="974713" cy="143945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C1DE5A2-2191-4C6B-8A94-F38F5E7FF214}"/>
              </a:ext>
            </a:extLst>
          </p:cNvPr>
          <p:cNvSpPr txBox="1"/>
          <p:nvPr/>
        </p:nvSpPr>
        <p:spPr>
          <a:xfrm>
            <a:off x="8567041" y="4070609"/>
            <a:ext cx="2435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 algn="l"/>
            <a:r>
              <a:rPr lang="fr-FR" sz="2400" dirty="0" err="1"/>
              <a:t>MathML</a:t>
            </a:r>
            <a:endParaRPr lang="fr-FR" sz="24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36AA4EC-6E72-4FA2-9369-4D3231DA0D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9152" y="4490081"/>
            <a:ext cx="2291263" cy="1811788"/>
          </a:xfrm>
          <a:prstGeom prst="rect">
            <a:avLst/>
          </a:prstGeom>
          <a:noFill/>
        </p:spPr>
      </p:pic>
      <p:pic>
        <p:nvPicPr>
          <p:cNvPr id="2" name="Image 5" descr="Une image contenant intérieur&#10;&#10;Description générée avec un niveau de confiance très élevé">
            <a:extLst>
              <a:ext uri="{FF2B5EF4-FFF2-40B4-BE49-F238E27FC236}">
                <a16:creationId xmlns:a16="http://schemas.microsoft.com/office/drawing/2014/main" id="{3826AEAD-7244-4D34-BE20-E337B0FC504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272" y="4124797"/>
            <a:ext cx="6801370" cy="2278831"/>
          </a:xfrm>
          <a:prstGeom prst="rect">
            <a:avLst/>
          </a:prstGeom>
        </p:spPr>
      </p:pic>
      <p:pic>
        <p:nvPicPr>
          <p:cNvPr id="12" name="Image 12" descr="Une image contenant personne, homme, intérieur, table&#10;&#10;Description générée avec un niveau de confiance très élevé">
            <a:extLst>
              <a:ext uri="{FF2B5EF4-FFF2-40B4-BE49-F238E27FC236}">
                <a16:creationId xmlns:a16="http://schemas.microsoft.com/office/drawing/2014/main" id="{9896F5DE-A72C-483C-884F-286A12612C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1908" y="1635465"/>
            <a:ext cx="2728731" cy="21835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2924DBB-5DDA-4E32-8ADB-312CF477B2C7}"/>
              </a:ext>
            </a:extLst>
          </p:cNvPr>
          <p:cNvSpPr txBox="1"/>
          <p:nvPr/>
        </p:nvSpPr>
        <p:spPr>
          <a:xfrm>
            <a:off x="8503904" y="1194034"/>
            <a:ext cx="288419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algn="ctr">
              <a:defRPr sz="20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 algn="l"/>
            <a:r>
              <a:rPr lang="fr-FR" sz="2400" dirty="0" err="1"/>
              <a:t>Accessibility</a:t>
            </a:r>
            <a:endParaRPr lang="fr-FR" sz="24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051B60B-5AE7-4FE4-8D86-FF278958375D}"/>
              </a:ext>
            </a:extLst>
          </p:cNvPr>
          <p:cNvSpPr txBox="1"/>
          <p:nvPr/>
        </p:nvSpPr>
        <p:spPr>
          <a:xfrm>
            <a:off x="1395813" y="3717570"/>
            <a:ext cx="42625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algn="ctr">
              <a:defRPr sz="20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 algn="l"/>
            <a:r>
              <a:rPr lang="fr-FR" sz="2400" dirty="0" err="1"/>
              <a:t>Improved</a:t>
            </a:r>
            <a:r>
              <a:rPr lang="fr-FR" sz="2400" dirty="0"/>
              <a:t> </a:t>
            </a:r>
            <a:r>
              <a:rPr lang="fr-FR" sz="2400" dirty="0" err="1"/>
              <a:t>typography</a:t>
            </a:r>
            <a:endParaRPr lang="fr-FR" sz="2400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3E7C3DBF-6E5F-DE4C-A4B7-976814174D15}"/>
              </a:ext>
            </a:extLst>
          </p:cNvPr>
          <p:cNvSpPr txBox="1">
            <a:spLocks/>
          </p:cNvSpPr>
          <p:nvPr/>
        </p:nvSpPr>
        <p:spPr>
          <a:xfrm>
            <a:off x="1395813" y="244748"/>
            <a:ext cx="10515600" cy="799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Reminder on EPUB 3 features</a:t>
            </a:r>
          </a:p>
        </p:txBody>
      </p:sp>
    </p:spTree>
    <p:extLst>
      <p:ext uri="{BB962C8B-B14F-4D97-AF65-F5344CB8AC3E}">
        <p14:creationId xmlns:p14="http://schemas.microsoft.com/office/powerpoint/2010/main" val="4143111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C9B1422-1205-4475-B427-0C2242DF1F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47" y="1933044"/>
            <a:ext cx="11033760" cy="2914385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E197ED9-B810-41D6-94C2-C2CDD7405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321" y="6163492"/>
            <a:ext cx="771089" cy="365125"/>
          </a:xfrm>
        </p:spPr>
        <p:txBody>
          <a:bodyPr/>
          <a:lstStyle/>
          <a:p>
            <a:fld id="{3BF4447D-FACD-4A77-9A87-27262B4E4E23}" type="slidenum">
              <a:rPr lang="fr-FR" smtClean="0"/>
              <a:t>9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4BF8FDD-B9DE-CE45-8DFA-6D1CB6C496DF}"/>
              </a:ext>
            </a:extLst>
          </p:cNvPr>
          <p:cNvSpPr txBox="1">
            <a:spLocks/>
          </p:cNvSpPr>
          <p:nvPr/>
        </p:nvSpPr>
        <p:spPr>
          <a:xfrm>
            <a:off x="1395813" y="244748"/>
            <a:ext cx="10515600" cy="799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With CSS 3: responsive for complex layout</a:t>
            </a:r>
          </a:p>
        </p:txBody>
      </p:sp>
    </p:spTree>
    <p:extLst>
      <p:ext uri="{BB962C8B-B14F-4D97-AF65-F5344CB8AC3E}">
        <p14:creationId xmlns:p14="http://schemas.microsoft.com/office/powerpoint/2010/main" val="33598882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{AD1BAF74-8F5D-E248-874C-B9A8DDC97A3E}tf10001122</Template>
  <TotalTime>1376</TotalTime>
  <Words>859</Words>
  <Application>Microsoft Macintosh PowerPoint</Application>
  <PresentationFormat>Grand écran</PresentationFormat>
  <Paragraphs>160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Helvetica</vt:lpstr>
      <vt:lpstr>Tw Cen MT</vt:lpstr>
      <vt:lpstr>Circuit</vt:lpstr>
      <vt:lpstr>EPUB 3 is live and running</vt:lpstr>
      <vt:lpstr>EPUB : a living standard</vt:lpstr>
      <vt:lpstr>How W3C  Publishing Activity is Organized</vt:lpstr>
      <vt:lpstr>EPUB 3.2 MOTIVATIONS</vt:lpstr>
      <vt:lpstr>EPUB 3.2 CHANGES FROM EPUB 3.0.1</vt:lpstr>
      <vt:lpstr>EPUB today, by specification</vt:lpstr>
      <vt:lpstr>EPUB today, implementation issues</vt:lpstr>
      <vt:lpstr>Présentation PowerPoint</vt:lpstr>
      <vt:lpstr>Présentation PowerPoint</vt:lpstr>
      <vt:lpstr>EPUBCheck : the tool everyone needs</vt:lpstr>
      <vt:lpstr>Quotes</vt:lpstr>
      <vt:lpstr>Farewell EPUB 2</vt:lpstr>
      <vt:lpstr>PublishINg@W3C: how to Contribute</vt:lpstr>
      <vt:lpstr>Useful resources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146</cp:revision>
  <dcterms:created xsi:type="dcterms:W3CDTF">2019-06-20T13:52:15Z</dcterms:created>
  <dcterms:modified xsi:type="dcterms:W3CDTF">2019-06-24T08:07:31Z</dcterms:modified>
</cp:coreProperties>
</file>