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omments/comment1.xml" ContentType="application/vnd.openxmlformats-officedocument.presentationml.comment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3.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4.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840" r:id="rId1"/>
  </p:sldMasterIdLst>
  <p:notesMasterIdLst>
    <p:notesMasterId r:id="rId18"/>
  </p:notesMasterIdLst>
  <p:sldIdLst>
    <p:sldId id="256" r:id="rId2"/>
    <p:sldId id="271" r:id="rId3"/>
    <p:sldId id="269" r:id="rId4"/>
    <p:sldId id="273" r:id="rId5"/>
    <p:sldId id="257" r:id="rId6"/>
    <p:sldId id="258" r:id="rId7"/>
    <p:sldId id="260" r:id="rId8"/>
    <p:sldId id="274" r:id="rId9"/>
    <p:sldId id="275" r:id="rId10"/>
    <p:sldId id="276" r:id="rId11"/>
    <p:sldId id="277" r:id="rId12"/>
    <p:sldId id="268" r:id="rId13"/>
    <p:sldId id="278" r:id="rId14"/>
    <p:sldId id="280" r:id="rId15"/>
    <p:sldId id="281" r:id="rId16"/>
    <p:sldId id="266"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新名 新" initials="新名" lastIdx="1" clrIdx="0">
    <p:extLst>
      <p:ext uri="{19B8F6BF-5375-455C-9EA6-DF929625EA0E}">
        <p15:presenceInfo xmlns:p15="http://schemas.microsoft.com/office/powerpoint/2012/main" userId="S-1-5-21-1044602837-1742867236-603492180-362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448FFE"/>
    <a:srgbClr val="5E9FFE"/>
    <a:srgbClr val="1D9EFF"/>
    <a:srgbClr val="00A4DE"/>
    <a:srgbClr val="C00000"/>
    <a:srgbClr val="00B050"/>
    <a:srgbClr val="00B0F0"/>
    <a:srgbClr val="FFC000"/>
    <a:srgbClr val="B0CA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34" autoAdjust="0"/>
    <p:restoredTop sz="95840" autoAdjust="0"/>
  </p:normalViewPr>
  <p:slideViewPr>
    <p:cSldViewPr snapToGrid="0">
      <p:cViewPr varScale="1">
        <p:scale>
          <a:sx n="60" d="100"/>
          <a:sy n="60" d="100"/>
        </p:scale>
        <p:origin x="463" y="5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G:\&#12510;&#12452;&#12489;&#12521;&#12452;&#12502;\&#21508;&#31278;&#12503;&#12524;&#12476;&#12531;&#36039;&#26009;\&#32025;&#12392;&#38651;&#23376;&#12398;&#20986;&#29256;&#29289;&#22770;&#19978;&#32113;&#35336;.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G:\&#12510;&#12452;&#12489;&#12521;&#12452;&#12502;\&#21508;&#31278;&#12503;&#12524;&#12476;&#12531;&#36039;&#26009;\&#32025;&#12392;&#38651;&#23376;&#12398;&#20986;&#29256;&#29289;&#22770;&#19978;&#32113;&#35336;.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oleObject" Target="file:///G:\&#12510;&#12452;&#12489;&#12521;&#12452;&#12502;\&#21508;&#31278;&#12503;&#12524;&#12476;&#12531;&#36039;&#26009;\&#32025;&#12392;&#38651;&#23376;&#12398;&#20986;&#29256;&#29289;&#22770;&#19978;&#32113;&#35336;.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G:\&#12510;&#12452;&#12489;&#12521;&#12452;&#12502;\&#21508;&#31278;&#12503;&#12524;&#12476;&#12531;&#36039;&#26009;\&#32025;&#12392;&#38651;&#23376;&#12398;&#20986;&#29256;&#29289;&#22770;&#19978;&#32113;&#35336;.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3.xml"/></Relationships>
</file>

<file path=ppt/charts/_rels/chart5.xml.rels><?xml version="1.0" encoding="UTF-8" standalone="yes"?>
<Relationships xmlns="http://schemas.openxmlformats.org/package/2006/relationships"><Relationship Id="rId3" Type="http://schemas.openxmlformats.org/officeDocument/2006/relationships/oleObject" Target="file:///G:\&#12510;&#12452;&#12489;&#12521;&#12452;&#12502;\&#21508;&#31278;&#12503;&#12524;&#12476;&#12531;&#36039;&#26009;\&#32025;&#12392;&#38651;&#23376;&#12398;&#20986;&#29256;&#29289;&#22770;&#19978;&#32113;&#35336;.xlsx" TargetMode="Externa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0078258026555377E-2"/>
          <c:y val="9.36172911271997E-2"/>
          <c:w val="0.90992174197344466"/>
          <c:h val="0.75741690006869944"/>
        </c:manualLayout>
      </c:layout>
      <c:barChart>
        <c:barDir val="col"/>
        <c:grouping val="stacked"/>
        <c:varyColors val="0"/>
        <c:ser>
          <c:idx val="1"/>
          <c:order val="1"/>
          <c:tx>
            <c:strRef>
              <c:f>日本!$A$6:$B$6</c:f>
              <c:strCache>
                <c:ptCount val="2"/>
                <c:pt idx="0">
                  <c:v>紙書籍(一般)</c:v>
                </c:pt>
              </c:strCache>
            </c:strRef>
          </c:tx>
          <c:spPr>
            <a:solidFill>
              <a:srgbClr val="00A4DE"/>
            </a:solidFill>
            <a:ln>
              <a:noFill/>
            </a:ln>
            <a:effectLst/>
          </c:spPr>
          <c:invertIfNegative val="0"/>
          <c:cat>
            <c:numRef>
              <c:f>日本!$C$4:$AN$4</c:f>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f>日本!$C$6:$AN$6</c:f>
              <c:numCache>
                <c:formatCode>#,##0_);[Red]\(#,##0\)</c:formatCode>
                <c:ptCount val="38"/>
                <c:pt idx="0">
                  <c:v>6770.3</c:v>
                </c:pt>
                <c:pt idx="1">
                  <c:v>6988</c:v>
                </c:pt>
                <c:pt idx="2">
                  <c:v>7026.2</c:v>
                </c:pt>
                <c:pt idx="3">
                  <c:v>6982.7</c:v>
                </c:pt>
                <c:pt idx="4">
                  <c:v>7182.5</c:v>
                </c:pt>
                <c:pt idx="5">
                  <c:v>7384.3</c:v>
                </c:pt>
                <c:pt idx="6">
                  <c:v>7861.5</c:v>
                </c:pt>
                <c:pt idx="7">
                  <c:v>8076.7999999999993</c:v>
                </c:pt>
                <c:pt idx="8">
                  <c:v>8253.6</c:v>
                </c:pt>
                <c:pt idx="9">
                  <c:v>8452.4</c:v>
                </c:pt>
                <c:pt idx="10">
                  <c:v>9269.2999999999993</c:v>
                </c:pt>
                <c:pt idx="11">
                  <c:v>9449.4</c:v>
                </c:pt>
                <c:pt idx="12">
                  <c:v>9834.2999999999993</c:v>
                </c:pt>
                <c:pt idx="13">
                  <c:v>10083.5</c:v>
                </c:pt>
                <c:pt idx="14">
                  <c:v>10116.799999999999</c:v>
                </c:pt>
                <c:pt idx="15">
                  <c:v>10555.1</c:v>
                </c:pt>
                <c:pt idx="16">
                  <c:v>10358.1</c:v>
                </c:pt>
                <c:pt idx="17">
                  <c:v>9710.4</c:v>
                </c:pt>
                <c:pt idx="18">
                  <c:v>9576.7999999999993</c:v>
                </c:pt>
                <c:pt idx="19">
                  <c:v>9368.7000000000007</c:v>
                </c:pt>
                <c:pt idx="20">
                  <c:v>9102.7999999999993</c:v>
                </c:pt>
                <c:pt idx="21">
                  <c:v>9152.7999999999993</c:v>
                </c:pt>
                <c:pt idx="22">
                  <c:v>8753.9</c:v>
                </c:pt>
                <c:pt idx="23">
                  <c:v>9149.4</c:v>
                </c:pt>
                <c:pt idx="24">
                  <c:v>8934.2999999999993</c:v>
                </c:pt>
                <c:pt idx="25">
                  <c:v>9087.7999999999993</c:v>
                </c:pt>
                <c:pt idx="26">
                  <c:v>8752.7999999999993</c:v>
                </c:pt>
                <c:pt idx="27">
                  <c:v>8599.1</c:v>
                </c:pt>
                <c:pt idx="28">
                  <c:v>8254.7999999999993</c:v>
                </c:pt>
                <c:pt idx="29">
                  <c:v>7978.9</c:v>
                </c:pt>
                <c:pt idx="30">
                  <c:v>7966</c:v>
                </c:pt>
                <c:pt idx="31">
                  <c:v>7797</c:v>
                </c:pt>
                <c:pt idx="32">
                  <c:v>7647</c:v>
                </c:pt>
                <c:pt idx="33">
                  <c:v>7340</c:v>
                </c:pt>
                <c:pt idx="34">
                  <c:v>7236</c:v>
                </c:pt>
                <c:pt idx="35">
                  <c:v>7179</c:v>
                </c:pt>
                <c:pt idx="36">
                  <c:v>6973</c:v>
                </c:pt>
                <c:pt idx="37">
                  <c:v>6789</c:v>
                </c:pt>
              </c:numCache>
            </c:numRef>
          </c:val>
          <c:extLst>
            <c:ext xmlns:c16="http://schemas.microsoft.com/office/drawing/2014/chart" uri="{C3380CC4-5D6E-409C-BE32-E72D297353CC}">
              <c16:uniqueId val="{00000000-CB65-4427-B6DA-E339CDB1D7F6}"/>
            </c:ext>
          </c:extLst>
        </c:ser>
        <c:ser>
          <c:idx val="6"/>
          <c:order val="6"/>
          <c:tx>
            <c:strRef>
              <c:f>日本!$A$11:$B$11</c:f>
              <c:strCache>
                <c:ptCount val="2"/>
                <c:pt idx="0">
                  <c:v>紙雑誌(一般)</c:v>
                </c:pt>
              </c:strCache>
            </c:strRef>
          </c:tx>
          <c:spPr>
            <a:solidFill>
              <a:srgbClr val="FFC000"/>
            </a:solidFill>
            <a:ln>
              <a:noFill/>
            </a:ln>
            <a:effectLst/>
          </c:spPr>
          <c:invertIfNegative val="0"/>
          <c:cat>
            <c:numRef>
              <c:f>日本!$C$4:$AN$4</c:f>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f>日本!$C$11:$AN$11</c:f>
              <c:numCache>
                <c:formatCode>#,##0_ </c:formatCode>
                <c:ptCount val="38"/>
                <c:pt idx="0">
                  <c:v>5760.2</c:v>
                </c:pt>
                <c:pt idx="1">
                  <c:v>6012.2000000000007</c:v>
                </c:pt>
                <c:pt idx="2">
                  <c:v>6317.2000000000007</c:v>
                </c:pt>
                <c:pt idx="3">
                  <c:v>6422.9</c:v>
                </c:pt>
                <c:pt idx="4">
                  <c:v>6956.7000000000007</c:v>
                </c:pt>
                <c:pt idx="5">
                  <c:v>7150.2999999999993</c:v>
                </c:pt>
                <c:pt idx="6">
                  <c:v>7163.1</c:v>
                </c:pt>
                <c:pt idx="7">
                  <c:v>7607.2999999999993</c:v>
                </c:pt>
                <c:pt idx="8">
                  <c:v>7759.7999999999993</c:v>
                </c:pt>
                <c:pt idx="9">
                  <c:v>7965.1</c:v>
                </c:pt>
                <c:pt idx="10">
                  <c:v>8360.7999999999993</c:v>
                </c:pt>
                <c:pt idx="11">
                  <c:v>8719</c:v>
                </c:pt>
                <c:pt idx="12">
                  <c:v>9341.7000000000007</c:v>
                </c:pt>
                <c:pt idx="13">
                  <c:v>9497.2999999999993</c:v>
                </c:pt>
                <c:pt idx="14">
                  <c:v>9915.7000000000007</c:v>
                </c:pt>
                <c:pt idx="15">
                  <c:v>10161.700000000001</c:v>
                </c:pt>
                <c:pt idx="16">
                  <c:v>10316.1</c:v>
                </c:pt>
                <c:pt idx="17">
                  <c:v>10024.700000000001</c:v>
                </c:pt>
                <c:pt idx="18">
                  <c:v>9687.6</c:v>
                </c:pt>
                <c:pt idx="19">
                  <c:v>9364.5</c:v>
                </c:pt>
                <c:pt idx="20">
                  <c:v>8829.7999999999993</c:v>
                </c:pt>
                <c:pt idx="21">
                  <c:v>8722.5</c:v>
                </c:pt>
                <c:pt idx="22">
                  <c:v>8364.2999999999993</c:v>
                </c:pt>
                <c:pt idx="23">
                  <c:v>8231.2999999999993</c:v>
                </c:pt>
                <c:pt idx="24">
                  <c:v>8007.1</c:v>
                </c:pt>
                <c:pt idx="25">
                  <c:v>7628.6</c:v>
                </c:pt>
                <c:pt idx="26">
                  <c:v>7401.2999999999993</c:v>
                </c:pt>
                <c:pt idx="27">
                  <c:v>7095.2999999999993</c:v>
                </c:pt>
                <c:pt idx="28">
                  <c:v>6913.9</c:v>
                </c:pt>
                <c:pt idx="29">
                  <c:v>6678.5</c:v>
                </c:pt>
                <c:pt idx="30">
                  <c:v>6174</c:v>
                </c:pt>
                <c:pt idx="31">
                  <c:v>5836</c:v>
                </c:pt>
                <c:pt idx="32">
                  <c:v>5507</c:v>
                </c:pt>
                <c:pt idx="33">
                  <c:v>5156</c:v>
                </c:pt>
                <c:pt idx="34">
                  <c:v>4716</c:v>
                </c:pt>
                <c:pt idx="35">
                  <c:v>4567</c:v>
                </c:pt>
                <c:pt idx="36">
                  <c:v>4145</c:v>
                </c:pt>
                <c:pt idx="37">
                  <c:v>3719</c:v>
                </c:pt>
              </c:numCache>
            </c:numRef>
          </c:val>
          <c:extLst>
            <c:ext xmlns:c16="http://schemas.microsoft.com/office/drawing/2014/chart" uri="{C3380CC4-5D6E-409C-BE32-E72D297353CC}">
              <c16:uniqueId val="{00000001-CB65-4427-B6DA-E339CDB1D7F6}"/>
            </c:ext>
          </c:extLst>
        </c:ser>
        <c:ser>
          <c:idx val="10"/>
          <c:order val="10"/>
          <c:tx>
            <c:strRef>
              <c:f>日本!$A$15:$B$15</c:f>
              <c:strCache>
                <c:ptCount val="2"/>
                <c:pt idx="0">
                  <c:v>紙コミック(書籍＋雑誌)</c:v>
                </c:pt>
              </c:strCache>
            </c:strRef>
          </c:tx>
          <c:spPr>
            <a:solidFill>
              <a:srgbClr val="00B050"/>
            </a:solidFill>
            <a:ln>
              <a:noFill/>
            </a:ln>
            <a:effectLst/>
          </c:spPr>
          <c:invertIfNegative val="0"/>
          <c:cat>
            <c:numRef>
              <c:f>日本!$C$4:$AN$4</c:f>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f>日本!$C$15:$AN$15</c:f>
              <c:numCache>
                <c:formatCode>#,##0_ </c:formatCode>
                <c:ptCount val="38"/>
                <c:pt idx="0">
                  <c:v>2275</c:v>
                </c:pt>
                <c:pt idx="1">
                  <c:v>2439</c:v>
                </c:pt>
                <c:pt idx="2">
                  <c:v>2617</c:v>
                </c:pt>
                <c:pt idx="3">
                  <c:v>2964</c:v>
                </c:pt>
                <c:pt idx="4">
                  <c:v>3260</c:v>
                </c:pt>
                <c:pt idx="5">
                  <c:v>3434</c:v>
                </c:pt>
                <c:pt idx="6">
                  <c:v>3779</c:v>
                </c:pt>
                <c:pt idx="7">
                  <c:v>4005</c:v>
                </c:pt>
                <c:pt idx="8">
                  <c:v>4386</c:v>
                </c:pt>
                <c:pt idx="9">
                  <c:v>4881</c:v>
                </c:pt>
                <c:pt idx="10">
                  <c:v>5155</c:v>
                </c:pt>
                <c:pt idx="11">
                  <c:v>5392</c:v>
                </c:pt>
                <c:pt idx="12">
                  <c:v>5724</c:v>
                </c:pt>
                <c:pt idx="13">
                  <c:v>5845</c:v>
                </c:pt>
                <c:pt idx="14">
                  <c:v>5864</c:v>
                </c:pt>
                <c:pt idx="15">
                  <c:v>5847</c:v>
                </c:pt>
                <c:pt idx="16">
                  <c:v>5700</c:v>
                </c:pt>
                <c:pt idx="17">
                  <c:v>5680</c:v>
                </c:pt>
                <c:pt idx="18">
                  <c:v>5343</c:v>
                </c:pt>
                <c:pt idx="19">
                  <c:v>5233</c:v>
                </c:pt>
                <c:pt idx="20">
                  <c:v>5317</c:v>
                </c:pt>
                <c:pt idx="21">
                  <c:v>5230</c:v>
                </c:pt>
                <c:pt idx="22">
                  <c:v>5160</c:v>
                </c:pt>
                <c:pt idx="23">
                  <c:v>5047</c:v>
                </c:pt>
                <c:pt idx="24">
                  <c:v>5023</c:v>
                </c:pt>
                <c:pt idx="25">
                  <c:v>4809</c:v>
                </c:pt>
                <c:pt idx="26">
                  <c:v>4699</c:v>
                </c:pt>
                <c:pt idx="27">
                  <c:v>4483</c:v>
                </c:pt>
                <c:pt idx="28">
                  <c:v>4187</c:v>
                </c:pt>
                <c:pt idx="29">
                  <c:v>4091</c:v>
                </c:pt>
                <c:pt idx="30">
                  <c:v>3903</c:v>
                </c:pt>
                <c:pt idx="31">
                  <c:v>3765</c:v>
                </c:pt>
                <c:pt idx="32">
                  <c:v>3669</c:v>
                </c:pt>
                <c:pt idx="33">
                  <c:v>3569</c:v>
                </c:pt>
                <c:pt idx="34">
                  <c:v>3269</c:v>
                </c:pt>
                <c:pt idx="35">
                  <c:v>2963</c:v>
                </c:pt>
                <c:pt idx="36">
                  <c:v>2582</c:v>
                </c:pt>
                <c:pt idx="37">
                  <c:v>2413</c:v>
                </c:pt>
              </c:numCache>
            </c:numRef>
          </c:val>
          <c:extLst>
            <c:ext xmlns:c16="http://schemas.microsoft.com/office/drawing/2014/chart" uri="{C3380CC4-5D6E-409C-BE32-E72D297353CC}">
              <c16:uniqueId val="{00000002-CB65-4427-B6DA-E339CDB1D7F6}"/>
            </c:ext>
          </c:extLst>
        </c:ser>
        <c:ser>
          <c:idx val="16"/>
          <c:order val="16"/>
          <c:tx>
            <c:strRef>
              <c:f>日本!$A$21:$B$21</c:f>
              <c:strCache>
                <c:ptCount val="2"/>
                <c:pt idx="0">
                  <c:v>電子出版合計</c:v>
                </c:pt>
              </c:strCache>
            </c:strRef>
          </c:tx>
          <c:spPr>
            <a:solidFill>
              <a:srgbClr val="FF0000"/>
            </a:solidFill>
            <a:ln>
              <a:noFill/>
            </a:ln>
            <a:effectLst/>
          </c:spPr>
          <c:invertIfNegative val="0"/>
          <c:cat>
            <c:numRef>
              <c:f>日本!$C$4:$AN$4</c:f>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f>日本!$C$21:$AN$21</c:f>
              <c:numCache>
                <c:formatCode>General</c:formatCode>
                <c:ptCount val="38"/>
                <c:pt idx="21" formatCode="#,##0_ ">
                  <c:v>10</c:v>
                </c:pt>
                <c:pt idx="22" formatCode="#,##0_ ">
                  <c:v>18</c:v>
                </c:pt>
                <c:pt idx="23" formatCode="#,##0_ ">
                  <c:v>45</c:v>
                </c:pt>
                <c:pt idx="24" formatCode="#,##0_ ">
                  <c:v>94</c:v>
                </c:pt>
                <c:pt idx="25" formatCode="#,##0_ ">
                  <c:v>182</c:v>
                </c:pt>
                <c:pt idx="26" formatCode="#,##0_ ">
                  <c:v>355</c:v>
                </c:pt>
                <c:pt idx="27" formatCode="#,##0_ ">
                  <c:v>464</c:v>
                </c:pt>
                <c:pt idx="28" formatCode="#,##0_ ">
                  <c:v>574</c:v>
                </c:pt>
                <c:pt idx="29" formatCode="#,##0_ ">
                  <c:v>656</c:v>
                </c:pt>
                <c:pt idx="30" formatCode="#,##0_ ">
                  <c:v>651</c:v>
                </c:pt>
                <c:pt idx="31" formatCode="#,##0_ ">
                  <c:v>768</c:v>
                </c:pt>
                <c:pt idx="32" formatCode="#,##0_ ">
                  <c:v>1013</c:v>
                </c:pt>
                <c:pt idx="33" formatCode="#,##0_ ">
                  <c:v>1144</c:v>
                </c:pt>
                <c:pt idx="34" formatCode="#,##0_ ">
                  <c:v>1502</c:v>
                </c:pt>
                <c:pt idx="35" formatCode="#,##0_ ">
                  <c:v>1909</c:v>
                </c:pt>
                <c:pt idx="36" formatCode="#,##0_ ">
                  <c:v>2215</c:v>
                </c:pt>
                <c:pt idx="37" formatCode="#,##0_ ">
                  <c:v>2479</c:v>
                </c:pt>
              </c:numCache>
            </c:numRef>
          </c:val>
          <c:extLst>
            <c:ext xmlns:c16="http://schemas.microsoft.com/office/drawing/2014/chart" uri="{C3380CC4-5D6E-409C-BE32-E72D297353CC}">
              <c16:uniqueId val="{00000003-CB65-4427-B6DA-E339CDB1D7F6}"/>
            </c:ext>
          </c:extLst>
        </c:ser>
        <c:dLbls>
          <c:showLegendKey val="0"/>
          <c:showVal val="0"/>
          <c:showCatName val="0"/>
          <c:showSerName val="0"/>
          <c:showPercent val="0"/>
          <c:showBubbleSize val="0"/>
        </c:dLbls>
        <c:gapWidth val="115"/>
        <c:overlap val="100"/>
        <c:axId val="464221536"/>
        <c:axId val="464222848"/>
        <c:extLst>
          <c:ext xmlns:c15="http://schemas.microsoft.com/office/drawing/2012/chart" uri="{02D57815-91ED-43cb-92C2-25804820EDAC}">
            <c15:filteredBarSeries>
              <c15:ser>
                <c:idx val="0"/>
                <c:order val="0"/>
                <c:tx>
                  <c:strRef>
                    <c:extLst>
                      <c:ext uri="{02D57815-91ED-43cb-92C2-25804820EDAC}">
                        <c15:formulaRef>
                          <c15:sqref>日本!$A$5:$B$5</c15:sqref>
                        </c15:formulaRef>
                      </c:ext>
                    </c:extLst>
                    <c:strCache>
                      <c:ptCount val="2"/>
                      <c:pt idx="0">
                        <c:v>紙書籍</c:v>
                      </c:pt>
                    </c:strCache>
                  </c:strRef>
                </c:tx>
                <c:spPr>
                  <a:solidFill>
                    <a:schemeClr val="accent1"/>
                  </a:solidFill>
                  <a:ln>
                    <a:noFill/>
                  </a:ln>
                  <a:effectLst/>
                </c:spPr>
                <c:invertIfNegative val="0"/>
                <c:cat>
                  <c:numRef>
                    <c:extLst>
                      <c:ex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c:ext uri="{02D57815-91ED-43cb-92C2-25804820EDAC}">
                        <c15:formulaRef>
                          <c15:sqref>日本!$C$5:$AN$5</c15:sqref>
                        </c15:formulaRef>
                      </c:ext>
                    </c:extLst>
                    <c:numCache>
                      <c:formatCode>#,##0_ </c:formatCode>
                      <c:ptCount val="38"/>
                      <c:pt idx="0">
                        <c:v>6865.3</c:v>
                      </c:pt>
                      <c:pt idx="1">
                        <c:v>7088</c:v>
                      </c:pt>
                      <c:pt idx="2">
                        <c:v>7125.2</c:v>
                      </c:pt>
                      <c:pt idx="3">
                        <c:v>7064.7</c:v>
                      </c:pt>
                      <c:pt idx="4">
                        <c:v>7273.5</c:v>
                      </c:pt>
                      <c:pt idx="5">
                        <c:v>7477.3</c:v>
                      </c:pt>
                      <c:pt idx="6">
                        <c:v>7992.5</c:v>
                      </c:pt>
                      <c:pt idx="7">
                        <c:v>8258.7999999999993</c:v>
                      </c:pt>
                      <c:pt idx="8">
                        <c:v>8483.6</c:v>
                      </c:pt>
                      <c:pt idx="9">
                        <c:v>8660.4</c:v>
                      </c:pt>
                      <c:pt idx="10">
                        <c:v>9444.2999999999993</c:v>
                      </c:pt>
                      <c:pt idx="11">
                        <c:v>9637.4</c:v>
                      </c:pt>
                      <c:pt idx="12">
                        <c:v>10034.299999999999</c:v>
                      </c:pt>
                      <c:pt idx="13">
                        <c:v>10375.5</c:v>
                      </c:pt>
                      <c:pt idx="14">
                        <c:v>10469.799999999999</c:v>
                      </c:pt>
                      <c:pt idx="15">
                        <c:v>10931.1</c:v>
                      </c:pt>
                      <c:pt idx="16">
                        <c:v>10730.1</c:v>
                      </c:pt>
                      <c:pt idx="17">
                        <c:v>10100.4</c:v>
                      </c:pt>
                      <c:pt idx="18">
                        <c:v>9935.7999999999993</c:v>
                      </c:pt>
                      <c:pt idx="19">
                        <c:v>9705.7000000000007</c:v>
                      </c:pt>
                      <c:pt idx="20">
                        <c:v>9455.7999999999993</c:v>
                      </c:pt>
                      <c:pt idx="21">
                        <c:v>9489.7999999999993</c:v>
                      </c:pt>
                      <c:pt idx="22">
                        <c:v>9055.9</c:v>
                      </c:pt>
                      <c:pt idx="23">
                        <c:v>9429.4</c:v>
                      </c:pt>
                      <c:pt idx="24">
                        <c:v>9197.2999999999993</c:v>
                      </c:pt>
                      <c:pt idx="25">
                        <c:v>9325.7999999999993</c:v>
                      </c:pt>
                      <c:pt idx="26">
                        <c:v>9025.7999999999993</c:v>
                      </c:pt>
                      <c:pt idx="27">
                        <c:v>8878.1</c:v>
                      </c:pt>
                      <c:pt idx="28">
                        <c:v>8491.7999999999993</c:v>
                      </c:pt>
                      <c:pt idx="29">
                        <c:v>8212.9</c:v>
                      </c:pt>
                      <c:pt idx="30">
                        <c:v>8199</c:v>
                      </c:pt>
                      <c:pt idx="31">
                        <c:v>8013</c:v>
                      </c:pt>
                      <c:pt idx="32">
                        <c:v>7851</c:v>
                      </c:pt>
                      <c:pt idx="33">
                        <c:v>7545</c:v>
                      </c:pt>
                      <c:pt idx="34">
                        <c:v>7420</c:v>
                      </c:pt>
                      <c:pt idx="35">
                        <c:v>7370</c:v>
                      </c:pt>
                      <c:pt idx="36">
                        <c:v>7152</c:v>
                      </c:pt>
                      <c:pt idx="37">
                        <c:v>6991</c:v>
                      </c:pt>
                    </c:numCache>
                  </c:numRef>
                </c:val>
                <c:extLst>
                  <c:ext xmlns:c16="http://schemas.microsoft.com/office/drawing/2014/chart" uri="{C3380CC4-5D6E-409C-BE32-E72D297353CC}">
                    <c16:uniqueId val="{00000005-CB65-4427-B6DA-E339CDB1D7F6}"/>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日本!$A$7:$B$7</c15:sqref>
                        </c15:formulaRef>
                      </c:ext>
                    </c:extLst>
                    <c:strCache>
                      <c:ptCount val="2"/>
                      <c:pt idx="0">
                        <c:v>書籍扱コミック</c:v>
                      </c:pt>
                    </c:strCache>
                  </c:strRef>
                </c:tx>
                <c:spPr>
                  <a:solidFill>
                    <a:schemeClr val="accent3"/>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日本!$C$7:$AN$7</c15:sqref>
                        </c15:formulaRef>
                      </c:ext>
                    </c:extLst>
                    <c:numCache>
                      <c:formatCode>#,##0_);[Red]\(#,##0\)</c:formatCode>
                      <c:ptCount val="38"/>
                      <c:pt idx="0">
                        <c:v>95</c:v>
                      </c:pt>
                      <c:pt idx="1">
                        <c:v>100</c:v>
                      </c:pt>
                      <c:pt idx="2">
                        <c:v>99</c:v>
                      </c:pt>
                      <c:pt idx="3">
                        <c:v>82</c:v>
                      </c:pt>
                      <c:pt idx="4">
                        <c:v>91</c:v>
                      </c:pt>
                      <c:pt idx="5">
                        <c:v>93</c:v>
                      </c:pt>
                      <c:pt idx="6">
                        <c:v>131</c:v>
                      </c:pt>
                      <c:pt idx="7">
                        <c:v>182</c:v>
                      </c:pt>
                      <c:pt idx="8">
                        <c:v>230</c:v>
                      </c:pt>
                      <c:pt idx="9">
                        <c:v>208</c:v>
                      </c:pt>
                      <c:pt idx="10">
                        <c:v>175</c:v>
                      </c:pt>
                      <c:pt idx="11">
                        <c:v>188</c:v>
                      </c:pt>
                      <c:pt idx="12">
                        <c:v>200</c:v>
                      </c:pt>
                      <c:pt idx="13">
                        <c:v>292</c:v>
                      </c:pt>
                      <c:pt idx="14">
                        <c:v>353</c:v>
                      </c:pt>
                      <c:pt idx="15">
                        <c:v>376</c:v>
                      </c:pt>
                      <c:pt idx="16">
                        <c:v>372</c:v>
                      </c:pt>
                      <c:pt idx="17">
                        <c:v>390</c:v>
                      </c:pt>
                      <c:pt idx="18">
                        <c:v>359</c:v>
                      </c:pt>
                      <c:pt idx="19">
                        <c:v>337</c:v>
                      </c:pt>
                      <c:pt idx="20">
                        <c:v>353</c:v>
                      </c:pt>
                      <c:pt idx="21">
                        <c:v>337</c:v>
                      </c:pt>
                      <c:pt idx="22">
                        <c:v>302</c:v>
                      </c:pt>
                      <c:pt idx="23">
                        <c:v>280</c:v>
                      </c:pt>
                      <c:pt idx="24">
                        <c:v>263</c:v>
                      </c:pt>
                      <c:pt idx="25">
                        <c:v>238</c:v>
                      </c:pt>
                      <c:pt idx="26">
                        <c:v>273</c:v>
                      </c:pt>
                      <c:pt idx="27">
                        <c:v>279</c:v>
                      </c:pt>
                      <c:pt idx="28">
                        <c:v>237</c:v>
                      </c:pt>
                      <c:pt idx="29">
                        <c:v>234</c:v>
                      </c:pt>
                      <c:pt idx="30">
                        <c:v>233</c:v>
                      </c:pt>
                      <c:pt idx="31">
                        <c:v>216</c:v>
                      </c:pt>
                      <c:pt idx="32">
                        <c:v>204</c:v>
                      </c:pt>
                      <c:pt idx="33">
                        <c:v>205</c:v>
                      </c:pt>
                      <c:pt idx="34">
                        <c:v>184</c:v>
                      </c:pt>
                      <c:pt idx="35">
                        <c:v>191</c:v>
                      </c:pt>
                      <c:pt idx="36">
                        <c:v>179</c:v>
                      </c:pt>
                      <c:pt idx="37">
                        <c:v>202</c:v>
                      </c:pt>
                    </c:numCache>
                  </c:numRef>
                </c:val>
                <c:extLst xmlns:c15="http://schemas.microsoft.com/office/drawing/2012/chart">
                  <c:ext xmlns:c16="http://schemas.microsoft.com/office/drawing/2014/chart" uri="{C3380CC4-5D6E-409C-BE32-E72D297353CC}">
                    <c16:uniqueId val="{00000006-CB65-4427-B6DA-E339CDB1D7F6}"/>
                  </c:ext>
                </c:extLst>
              </c15:ser>
            </c15:filteredBarSeries>
            <c15:filteredBarSeries>
              <c15:ser>
                <c:idx val="3"/>
                <c:order val="3"/>
                <c:tx>
                  <c:strRef>
                    <c:extLst xmlns:c15="http://schemas.microsoft.com/office/drawing/2012/chart">
                      <c:ext xmlns:c15="http://schemas.microsoft.com/office/drawing/2012/chart" uri="{02D57815-91ED-43cb-92C2-25804820EDAC}">
                        <c15:formulaRef>
                          <c15:sqref>日本!$A$8:$B$8</c15:sqref>
                        </c15:formulaRef>
                      </c:ext>
                    </c:extLst>
                    <c:strCache>
                      <c:ptCount val="2"/>
                      <c:pt idx="0">
                        <c:v>紙雑誌</c:v>
                      </c:pt>
                    </c:strCache>
                  </c:strRef>
                </c:tx>
                <c:spPr>
                  <a:solidFill>
                    <a:srgbClr val="FFC000"/>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日本!$C$8:$AN$8</c15:sqref>
                        </c15:formulaRef>
                      </c:ext>
                    </c:extLst>
                    <c:numCache>
                      <c:formatCode>#,##0_ </c:formatCode>
                      <c:ptCount val="38"/>
                      <c:pt idx="0">
                        <c:v>7940.2</c:v>
                      </c:pt>
                      <c:pt idx="1">
                        <c:v>8351.2000000000007</c:v>
                      </c:pt>
                      <c:pt idx="2">
                        <c:v>8835.2000000000007</c:v>
                      </c:pt>
                      <c:pt idx="3">
                        <c:v>9304.9</c:v>
                      </c:pt>
                      <c:pt idx="4">
                        <c:v>10125.700000000001</c:v>
                      </c:pt>
                      <c:pt idx="5">
                        <c:v>10491.3</c:v>
                      </c:pt>
                      <c:pt idx="6">
                        <c:v>10811.1</c:v>
                      </c:pt>
                      <c:pt idx="7">
                        <c:v>11430.3</c:v>
                      </c:pt>
                      <c:pt idx="8">
                        <c:v>11915.8</c:v>
                      </c:pt>
                      <c:pt idx="9">
                        <c:v>12638.1</c:v>
                      </c:pt>
                      <c:pt idx="10">
                        <c:v>13340.8</c:v>
                      </c:pt>
                      <c:pt idx="11">
                        <c:v>13923</c:v>
                      </c:pt>
                      <c:pt idx="12">
                        <c:v>14865.7</c:v>
                      </c:pt>
                      <c:pt idx="13">
                        <c:v>15050.3</c:v>
                      </c:pt>
                      <c:pt idx="14">
                        <c:v>15426.7</c:v>
                      </c:pt>
                      <c:pt idx="15">
                        <c:v>15632.7</c:v>
                      </c:pt>
                      <c:pt idx="16">
                        <c:v>15644.1</c:v>
                      </c:pt>
                      <c:pt idx="17">
                        <c:v>15314.7</c:v>
                      </c:pt>
                      <c:pt idx="18">
                        <c:v>14671.6</c:v>
                      </c:pt>
                      <c:pt idx="19">
                        <c:v>14260.5</c:v>
                      </c:pt>
                      <c:pt idx="20">
                        <c:v>13793.8</c:v>
                      </c:pt>
                      <c:pt idx="21">
                        <c:v>13615.5</c:v>
                      </c:pt>
                      <c:pt idx="22">
                        <c:v>13222.3</c:v>
                      </c:pt>
                      <c:pt idx="23">
                        <c:v>12998.3</c:v>
                      </c:pt>
                      <c:pt idx="24">
                        <c:v>12767.1</c:v>
                      </c:pt>
                      <c:pt idx="25">
                        <c:v>12199.6</c:v>
                      </c:pt>
                      <c:pt idx="26">
                        <c:v>11827.3</c:v>
                      </c:pt>
                      <c:pt idx="27">
                        <c:v>11299.3</c:v>
                      </c:pt>
                      <c:pt idx="28">
                        <c:v>10863.9</c:v>
                      </c:pt>
                      <c:pt idx="29">
                        <c:v>10535.5</c:v>
                      </c:pt>
                      <c:pt idx="30">
                        <c:v>9844</c:v>
                      </c:pt>
                      <c:pt idx="31">
                        <c:v>9385</c:v>
                      </c:pt>
                      <c:pt idx="32">
                        <c:v>8972</c:v>
                      </c:pt>
                      <c:pt idx="33">
                        <c:v>8520</c:v>
                      </c:pt>
                      <c:pt idx="34">
                        <c:v>7801</c:v>
                      </c:pt>
                      <c:pt idx="35">
                        <c:v>7339</c:v>
                      </c:pt>
                      <c:pt idx="36">
                        <c:v>6548</c:v>
                      </c:pt>
                      <c:pt idx="37">
                        <c:v>5930</c:v>
                      </c:pt>
                    </c:numCache>
                  </c:numRef>
                </c:val>
                <c:extLst xmlns:c15="http://schemas.microsoft.com/office/drawing/2012/chart">
                  <c:ext xmlns:c16="http://schemas.microsoft.com/office/drawing/2014/chart" uri="{C3380CC4-5D6E-409C-BE32-E72D297353CC}">
                    <c16:uniqueId val="{00000007-CB65-4427-B6DA-E339CDB1D7F6}"/>
                  </c:ext>
                </c:extLst>
              </c15:ser>
            </c15:filteredBarSeries>
            <c15:filteredBarSeries>
              <c15:ser>
                <c:idx val="4"/>
                <c:order val="4"/>
                <c:tx>
                  <c:strRef>
                    <c:extLst xmlns:c15="http://schemas.microsoft.com/office/drawing/2012/chart">
                      <c:ext xmlns:c15="http://schemas.microsoft.com/office/drawing/2012/chart" uri="{02D57815-91ED-43cb-92C2-25804820EDAC}">
                        <c15:formulaRef>
                          <c15:sqref>日本!$A$9:$B$9</c15:sqref>
                        </c15:formulaRef>
                      </c:ext>
                    </c:extLst>
                    <c:strCache>
                      <c:ptCount val="2"/>
                      <c:pt idx="0">
                        <c:v>月刊誌</c:v>
                      </c:pt>
                    </c:strCache>
                  </c:strRef>
                </c:tx>
                <c:spPr>
                  <a:solidFill>
                    <a:schemeClr val="accent5"/>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日本!$C$9:$AN$9</c15:sqref>
                        </c15:formulaRef>
                      </c:ext>
                    </c:extLst>
                    <c:numCache>
                      <c:formatCode>#,##0_ </c:formatCode>
                      <c:ptCount val="38"/>
                      <c:pt idx="0">
                        <c:v>5811.9</c:v>
                      </c:pt>
                      <c:pt idx="1">
                        <c:v>6180.3</c:v>
                      </c:pt>
                      <c:pt idx="2">
                        <c:v>6591.2</c:v>
                      </c:pt>
                      <c:pt idx="3">
                        <c:v>6860.7</c:v>
                      </c:pt>
                      <c:pt idx="4">
                        <c:v>7427</c:v>
                      </c:pt>
                      <c:pt idx="5">
                        <c:v>7596.6</c:v>
                      </c:pt>
                      <c:pt idx="6">
                        <c:v>7850.4</c:v>
                      </c:pt>
                      <c:pt idx="7">
                        <c:v>8359.5</c:v>
                      </c:pt>
                      <c:pt idx="8">
                        <c:v>8555.4</c:v>
                      </c:pt>
                      <c:pt idx="9">
                        <c:v>9068.7000000000007</c:v>
                      </c:pt>
                      <c:pt idx="10">
                        <c:v>9524.2999999999993</c:v>
                      </c:pt>
                      <c:pt idx="11">
                        <c:v>10066.200000000001</c:v>
                      </c:pt>
                      <c:pt idx="12">
                        <c:v>10827.9</c:v>
                      </c:pt>
                      <c:pt idx="13">
                        <c:v>11093.4</c:v>
                      </c:pt>
                      <c:pt idx="14">
                        <c:v>11351.8</c:v>
                      </c:pt>
                      <c:pt idx="15">
                        <c:v>11692.4</c:v>
                      </c:pt>
                      <c:pt idx="16">
                        <c:v>11699</c:v>
                      </c:pt>
                      <c:pt idx="17">
                        <c:v>11414.7</c:v>
                      </c:pt>
                      <c:pt idx="18">
                        <c:v>10964.8</c:v>
                      </c:pt>
                      <c:pt idx="19">
                        <c:v>10736.2</c:v>
                      </c:pt>
                      <c:pt idx="20">
                        <c:v>10374.5</c:v>
                      </c:pt>
                      <c:pt idx="21">
                        <c:v>10193.700000000001</c:v>
                      </c:pt>
                      <c:pt idx="22">
                        <c:v>9983.5</c:v>
                      </c:pt>
                      <c:pt idx="23">
                        <c:v>9918.9</c:v>
                      </c:pt>
                      <c:pt idx="24">
                        <c:v>9905.4</c:v>
                      </c:pt>
                      <c:pt idx="25">
                        <c:v>9523</c:v>
                      </c:pt>
                      <c:pt idx="26">
                        <c:v>9129.6</c:v>
                      </c:pt>
                      <c:pt idx="27">
                        <c:v>8722.2000000000007</c:v>
                      </c:pt>
                      <c:pt idx="28">
                        <c:v>8445.1</c:v>
                      </c:pt>
                      <c:pt idx="29">
                        <c:v>8242.4</c:v>
                      </c:pt>
                      <c:pt idx="30">
                        <c:v>7729</c:v>
                      </c:pt>
                      <c:pt idx="31">
                        <c:v>7374</c:v>
                      </c:pt>
                      <c:pt idx="32">
                        <c:v>7124</c:v>
                      </c:pt>
                      <c:pt idx="33">
                        <c:v>6836</c:v>
                      </c:pt>
                      <c:pt idx="34">
                        <c:v>6346</c:v>
                      </c:pt>
                      <c:pt idx="35">
                        <c:v>6009</c:v>
                      </c:pt>
                      <c:pt idx="36">
                        <c:v>5339</c:v>
                      </c:pt>
                      <c:pt idx="37">
                        <c:v>4843</c:v>
                      </c:pt>
                    </c:numCache>
                  </c:numRef>
                </c:val>
                <c:extLst xmlns:c15="http://schemas.microsoft.com/office/drawing/2012/chart">
                  <c:ext xmlns:c16="http://schemas.microsoft.com/office/drawing/2014/chart" uri="{C3380CC4-5D6E-409C-BE32-E72D297353CC}">
                    <c16:uniqueId val="{00000008-CB65-4427-B6DA-E339CDB1D7F6}"/>
                  </c:ext>
                </c:extLst>
              </c15:ser>
            </c15:filteredBarSeries>
            <c15:filteredBarSeries>
              <c15:ser>
                <c:idx val="5"/>
                <c:order val="5"/>
                <c:tx>
                  <c:strRef>
                    <c:extLst xmlns:c15="http://schemas.microsoft.com/office/drawing/2012/chart">
                      <c:ext xmlns:c15="http://schemas.microsoft.com/office/drawing/2012/chart" uri="{02D57815-91ED-43cb-92C2-25804820EDAC}">
                        <c15:formulaRef>
                          <c15:sqref>日本!$A$10:$B$10</c15:sqref>
                        </c15:formulaRef>
                      </c:ext>
                    </c:extLst>
                    <c:strCache>
                      <c:ptCount val="2"/>
                      <c:pt idx="0">
                        <c:v>週刊誌</c:v>
                      </c:pt>
                    </c:strCache>
                  </c:strRef>
                </c:tx>
                <c:spPr>
                  <a:solidFill>
                    <a:schemeClr val="accent6"/>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日本!$C$10:$AN$10</c15:sqref>
                        </c15:formulaRef>
                      </c:ext>
                    </c:extLst>
                    <c:numCache>
                      <c:formatCode>#,##0_ </c:formatCode>
                      <c:ptCount val="38"/>
                      <c:pt idx="0">
                        <c:v>2128.3000000000002</c:v>
                      </c:pt>
                      <c:pt idx="1">
                        <c:v>2170.9</c:v>
                      </c:pt>
                      <c:pt idx="2">
                        <c:v>2244.1</c:v>
                      </c:pt>
                      <c:pt idx="3">
                        <c:v>2444.1999999999998</c:v>
                      </c:pt>
                      <c:pt idx="4">
                        <c:v>2698.7</c:v>
                      </c:pt>
                      <c:pt idx="5">
                        <c:v>2894.7</c:v>
                      </c:pt>
                      <c:pt idx="6">
                        <c:v>2960.8</c:v>
                      </c:pt>
                      <c:pt idx="7">
                        <c:v>3070.8</c:v>
                      </c:pt>
                      <c:pt idx="8">
                        <c:v>3360.4</c:v>
                      </c:pt>
                      <c:pt idx="9">
                        <c:v>3569.4</c:v>
                      </c:pt>
                      <c:pt idx="10">
                        <c:v>3816.5</c:v>
                      </c:pt>
                      <c:pt idx="11">
                        <c:v>3856.8</c:v>
                      </c:pt>
                      <c:pt idx="12">
                        <c:v>4037.8</c:v>
                      </c:pt>
                      <c:pt idx="13">
                        <c:v>3956.9</c:v>
                      </c:pt>
                      <c:pt idx="14">
                        <c:v>4075</c:v>
                      </c:pt>
                      <c:pt idx="15">
                        <c:v>3940.3</c:v>
                      </c:pt>
                      <c:pt idx="16">
                        <c:v>3945.1</c:v>
                      </c:pt>
                      <c:pt idx="17">
                        <c:v>3900</c:v>
                      </c:pt>
                      <c:pt idx="18">
                        <c:v>3706.8</c:v>
                      </c:pt>
                      <c:pt idx="19">
                        <c:v>3524.3</c:v>
                      </c:pt>
                      <c:pt idx="20">
                        <c:v>3419.4</c:v>
                      </c:pt>
                      <c:pt idx="21">
                        <c:v>3421.8</c:v>
                      </c:pt>
                      <c:pt idx="22">
                        <c:v>3238.9</c:v>
                      </c:pt>
                      <c:pt idx="23">
                        <c:v>3079.4</c:v>
                      </c:pt>
                      <c:pt idx="24">
                        <c:v>2861.7</c:v>
                      </c:pt>
                      <c:pt idx="25">
                        <c:v>2676.6</c:v>
                      </c:pt>
                      <c:pt idx="26">
                        <c:v>2697.7</c:v>
                      </c:pt>
                      <c:pt idx="27">
                        <c:v>2577.1999999999998</c:v>
                      </c:pt>
                      <c:pt idx="28">
                        <c:v>2418.8000000000002</c:v>
                      </c:pt>
                      <c:pt idx="29">
                        <c:v>2293.1</c:v>
                      </c:pt>
                      <c:pt idx="30">
                        <c:v>2115</c:v>
                      </c:pt>
                      <c:pt idx="31">
                        <c:v>2012</c:v>
                      </c:pt>
                      <c:pt idx="32">
                        <c:v>1848</c:v>
                      </c:pt>
                      <c:pt idx="33">
                        <c:v>1684</c:v>
                      </c:pt>
                      <c:pt idx="34">
                        <c:v>1454</c:v>
                      </c:pt>
                      <c:pt idx="35">
                        <c:v>1331</c:v>
                      </c:pt>
                      <c:pt idx="36">
                        <c:v>1209</c:v>
                      </c:pt>
                      <c:pt idx="37">
                        <c:v>1087</c:v>
                      </c:pt>
                    </c:numCache>
                  </c:numRef>
                </c:val>
                <c:extLst xmlns:c15="http://schemas.microsoft.com/office/drawing/2012/chart">
                  <c:ext xmlns:c16="http://schemas.microsoft.com/office/drawing/2014/chart" uri="{C3380CC4-5D6E-409C-BE32-E72D297353CC}">
                    <c16:uniqueId val="{00000009-CB65-4427-B6DA-E339CDB1D7F6}"/>
                  </c:ext>
                </c:extLst>
              </c15:ser>
            </c15:filteredBarSeries>
            <c15:filteredBarSeries>
              <c15:ser>
                <c:idx val="7"/>
                <c:order val="7"/>
                <c:tx>
                  <c:strRef>
                    <c:extLst xmlns:c15="http://schemas.microsoft.com/office/drawing/2012/chart">
                      <c:ext xmlns:c15="http://schemas.microsoft.com/office/drawing/2012/chart" uri="{02D57815-91ED-43cb-92C2-25804820EDAC}">
                        <c15:formulaRef>
                          <c15:sqref>日本!$A$12:$B$12</c15:sqref>
                        </c15:formulaRef>
                      </c:ext>
                    </c:extLst>
                    <c:strCache>
                      <c:ptCount val="2"/>
                      <c:pt idx="0">
                        <c:v>紙雑誌(コミック)</c:v>
                      </c:pt>
                    </c:strCache>
                  </c:strRef>
                </c:tx>
                <c:spPr>
                  <a:solidFill>
                    <a:schemeClr val="accent2">
                      <a:lumMod val="6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日本!$C$12:$AN$12</c15:sqref>
                        </c15:formulaRef>
                      </c:ext>
                    </c:extLst>
                    <c:numCache>
                      <c:formatCode>#,##0_ </c:formatCode>
                      <c:ptCount val="38"/>
                      <c:pt idx="0">
                        <c:v>1635</c:v>
                      </c:pt>
                      <c:pt idx="1">
                        <c:v>1676</c:v>
                      </c:pt>
                      <c:pt idx="2">
                        <c:v>1687</c:v>
                      </c:pt>
                      <c:pt idx="3">
                        <c:v>1884</c:v>
                      </c:pt>
                      <c:pt idx="4">
                        <c:v>2054</c:v>
                      </c:pt>
                      <c:pt idx="5">
                        <c:v>2204</c:v>
                      </c:pt>
                      <c:pt idx="6">
                        <c:v>2374</c:v>
                      </c:pt>
                      <c:pt idx="7">
                        <c:v>2478</c:v>
                      </c:pt>
                      <c:pt idx="8">
                        <c:v>2693</c:v>
                      </c:pt>
                      <c:pt idx="9">
                        <c:v>2879</c:v>
                      </c:pt>
                      <c:pt idx="10">
                        <c:v>3080</c:v>
                      </c:pt>
                      <c:pt idx="11">
                        <c:v>3201</c:v>
                      </c:pt>
                      <c:pt idx="12">
                        <c:v>3314</c:v>
                      </c:pt>
                      <c:pt idx="13">
                        <c:v>3325</c:v>
                      </c:pt>
                      <c:pt idx="14">
                        <c:v>3357</c:v>
                      </c:pt>
                      <c:pt idx="15">
                        <c:v>3312</c:v>
                      </c:pt>
                      <c:pt idx="16">
                        <c:v>3279</c:v>
                      </c:pt>
                      <c:pt idx="17">
                        <c:v>3207</c:v>
                      </c:pt>
                      <c:pt idx="18">
                        <c:v>3041</c:v>
                      </c:pt>
                      <c:pt idx="19">
                        <c:v>2861</c:v>
                      </c:pt>
                      <c:pt idx="20">
                        <c:v>2837</c:v>
                      </c:pt>
                      <c:pt idx="21">
                        <c:v>2748</c:v>
                      </c:pt>
                      <c:pt idx="22">
                        <c:v>2611</c:v>
                      </c:pt>
                      <c:pt idx="23">
                        <c:v>2549</c:v>
                      </c:pt>
                      <c:pt idx="24">
                        <c:v>2421</c:v>
                      </c:pt>
                      <c:pt idx="25">
                        <c:v>2277</c:v>
                      </c:pt>
                      <c:pt idx="26">
                        <c:v>2204</c:v>
                      </c:pt>
                      <c:pt idx="27">
                        <c:v>2111</c:v>
                      </c:pt>
                      <c:pt idx="28">
                        <c:v>1913</c:v>
                      </c:pt>
                      <c:pt idx="29">
                        <c:v>1776</c:v>
                      </c:pt>
                      <c:pt idx="30">
                        <c:v>1650</c:v>
                      </c:pt>
                      <c:pt idx="31">
                        <c:v>1564</c:v>
                      </c:pt>
                      <c:pt idx="32">
                        <c:v>1438</c:v>
                      </c:pt>
                      <c:pt idx="33">
                        <c:v>1313</c:v>
                      </c:pt>
                      <c:pt idx="34">
                        <c:v>1166</c:v>
                      </c:pt>
                      <c:pt idx="35">
                        <c:v>1016</c:v>
                      </c:pt>
                      <c:pt idx="36">
                        <c:v>917</c:v>
                      </c:pt>
                      <c:pt idx="37">
                        <c:v>824</c:v>
                      </c:pt>
                    </c:numCache>
                  </c:numRef>
                </c:val>
                <c:extLst xmlns:c15="http://schemas.microsoft.com/office/drawing/2012/chart">
                  <c:ext xmlns:c16="http://schemas.microsoft.com/office/drawing/2014/chart" uri="{C3380CC4-5D6E-409C-BE32-E72D297353CC}">
                    <c16:uniqueId val="{0000000A-CB65-4427-B6DA-E339CDB1D7F6}"/>
                  </c:ext>
                </c:extLst>
              </c15:ser>
            </c15:filteredBarSeries>
            <c15:filteredBarSeries>
              <c15:ser>
                <c:idx val="8"/>
                <c:order val="8"/>
                <c:tx>
                  <c:strRef>
                    <c:extLst xmlns:c15="http://schemas.microsoft.com/office/drawing/2012/chart">
                      <c:ext xmlns:c15="http://schemas.microsoft.com/office/drawing/2012/chart" uri="{02D57815-91ED-43cb-92C2-25804820EDAC}">
                        <c15:formulaRef>
                          <c15:sqref>日本!$A$13:$B$13</c15:sqref>
                        </c15:formulaRef>
                      </c:ext>
                    </c:extLst>
                    <c:strCache>
                      <c:ptCount val="2"/>
                      <c:pt idx="0">
                        <c:v>雑誌扱コミック</c:v>
                      </c:pt>
                    </c:strCache>
                  </c:strRef>
                </c:tx>
                <c:spPr>
                  <a:solidFill>
                    <a:schemeClr val="accent3">
                      <a:lumMod val="6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日本!$C$13:$AN$13</c15:sqref>
                        </c15:formulaRef>
                      </c:ext>
                    </c:extLst>
                    <c:numCache>
                      <c:formatCode>#,##0_ </c:formatCode>
                      <c:ptCount val="38"/>
                      <c:pt idx="0">
                        <c:v>545</c:v>
                      </c:pt>
                      <c:pt idx="1">
                        <c:v>663</c:v>
                      </c:pt>
                      <c:pt idx="2">
                        <c:v>831</c:v>
                      </c:pt>
                      <c:pt idx="3">
                        <c:v>998</c:v>
                      </c:pt>
                      <c:pt idx="4">
                        <c:v>1115</c:v>
                      </c:pt>
                      <c:pt idx="5">
                        <c:v>1137</c:v>
                      </c:pt>
                      <c:pt idx="6">
                        <c:v>1274</c:v>
                      </c:pt>
                      <c:pt idx="7">
                        <c:v>1345</c:v>
                      </c:pt>
                      <c:pt idx="8">
                        <c:v>1463</c:v>
                      </c:pt>
                      <c:pt idx="9">
                        <c:v>1794</c:v>
                      </c:pt>
                      <c:pt idx="10">
                        <c:v>1900</c:v>
                      </c:pt>
                      <c:pt idx="11">
                        <c:v>2003</c:v>
                      </c:pt>
                      <c:pt idx="12">
                        <c:v>2210</c:v>
                      </c:pt>
                      <c:pt idx="13">
                        <c:v>2228</c:v>
                      </c:pt>
                      <c:pt idx="14">
                        <c:v>2154</c:v>
                      </c:pt>
                      <c:pt idx="15">
                        <c:v>2159</c:v>
                      </c:pt>
                      <c:pt idx="16">
                        <c:v>2049</c:v>
                      </c:pt>
                      <c:pt idx="17">
                        <c:v>2083</c:v>
                      </c:pt>
                      <c:pt idx="18">
                        <c:v>1943</c:v>
                      </c:pt>
                      <c:pt idx="19">
                        <c:v>2035</c:v>
                      </c:pt>
                      <c:pt idx="20">
                        <c:v>2127</c:v>
                      </c:pt>
                      <c:pt idx="21">
                        <c:v>2145</c:v>
                      </c:pt>
                      <c:pt idx="22">
                        <c:v>2247</c:v>
                      </c:pt>
                      <c:pt idx="23">
                        <c:v>2218</c:v>
                      </c:pt>
                      <c:pt idx="24">
                        <c:v>2339</c:v>
                      </c:pt>
                      <c:pt idx="25">
                        <c:v>2294</c:v>
                      </c:pt>
                      <c:pt idx="26">
                        <c:v>2222</c:v>
                      </c:pt>
                      <c:pt idx="27">
                        <c:v>2093</c:v>
                      </c:pt>
                      <c:pt idx="28">
                        <c:v>2037</c:v>
                      </c:pt>
                      <c:pt idx="29">
                        <c:v>2081</c:v>
                      </c:pt>
                      <c:pt idx="30">
                        <c:v>2020</c:v>
                      </c:pt>
                      <c:pt idx="31">
                        <c:v>1985</c:v>
                      </c:pt>
                      <c:pt idx="32">
                        <c:v>2027</c:v>
                      </c:pt>
                      <c:pt idx="33">
                        <c:v>2051</c:v>
                      </c:pt>
                      <c:pt idx="34">
                        <c:v>1919</c:v>
                      </c:pt>
                      <c:pt idx="35">
                        <c:v>1756</c:v>
                      </c:pt>
                      <c:pt idx="36" formatCode="0_ ">
                        <c:v>1486</c:v>
                      </c:pt>
                      <c:pt idx="37">
                        <c:v>1387</c:v>
                      </c:pt>
                    </c:numCache>
                  </c:numRef>
                </c:val>
                <c:extLst xmlns:c15="http://schemas.microsoft.com/office/drawing/2012/chart">
                  <c:ext xmlns:c16="http://schemas.microsoft.com/office/drawing/2014/chart" uri="{C3380CC4-5D6E-409C-BE32-E72D297353CC}">
                    <c16:uniqueId val="{0000000B-CB65-4427-B6DA-E339CDB1D7F6}"/>
                  </c:ext>
                </c:extLst>
              </c15:ser>
            </c15:filteredBarSeries>
            <c15:filteredBarSeries>
              <c15:ser>
                <c:idx val="9"/>
                <c:order val="9"/>
                <c:tx>
                  <c:strRef>
                    <c:extLst xmlns:c15="http://schemas.microsoft.com/office/drawing/2012/chart">
                      <c:ext xmlns:c15="http://schemas.microsoft.com/office/drawing/2012/chart" uri="{02D57815-91ED-43cb-92C2-25804820EDAC}">
                        <c15:formulaRef>
                          <c15:sqref>日本!$A$14:$B$14</c15:sqref>
                        </c15:formulaRef>
                      </c:ext>
                    </c:extLst>
                    <c:strCache>
                      <c:ptCount val="2"/>
                      <c:pt idx="0">
                        <c:v>紙コミック(単行本)</c:v>
                      </c:pt>
                    </c:strCache>
                  </c:strRef>
                </c:tx>
                <c:spPr>
                  <a:solidFill>
                    <a:schemeClr val="accent4">
                      <a:lumMod val="6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日本!$C$14:$AN$14</c15:sqref>
                        </c15:formulaRef>
                      </c:ext>
                    </c:extLst>
                    <c:numCache>
                      <c:formatCode>#,##0_ </c:formatCode>
                      <c:ptCount val="38"/>
                      <c:pt idx="0">
                        <c:v>640</c:v>
                      </c:pt>
                      <c:pt idx="1">
                        <c:v>763</c:v>
                      </c:pt>
                      <c:pt idx="2">
                        <c:v>930</c:v>
                      </c:pt>
                      <c:pt idx="3">
                        <c:v>1080</c:v>
                      </c:pt>
                      <c:pt idx="4">
                        <c:v>1206</c:v>
                      </c:pt>
                      <c:pt idx="5">
                        <c:v>1230</c:v>
                      </c:pt>
                      <c:pt idx="6">
                        <c:v>1405</c:v>
                      </c:pt>
                      <c:pt idx="7">
                        <c:v>1527</c:v>
                      </c:pt>
                      <c:pt idx="8">
                        <c:v>1693</c:v>
                      </c:pt>
                      <c:pt idx="9">
                        <c:v>2002</c:v>
                      </c:pt>
                      <c:pt idx="10">
                        <c:v>2075</c:v>
                      </c:pt>
                      <c:pt idx="11">
                        <c:v>2191</c:v>
                      </c:pt>
                      <c:pt idx="12">
                        <c:v>2410</c:v>
                      </c:pt>
                      <c:pt idx="13">
                        <c:v>2520</c:v>
                      </c:pt>
                      <c:pt idx="14">
                        <c:v>2507</c:v>
                      </c:pt>
                      <c:pt idx="15">
                        <c:v>2535</c:v>
                      </c:pt>
                      <c:pt idx="16">
                        <c:v>2421</c:v>
                      </c:pt>
                      <c:pt idx="17">
                        <c:v>2473</c:v>
                      </c:pt>
                      <c:pt idx="18">
                        <c:v>2302</c:v>
                      </c:pt>
                      <c:pt idx="19">
                        <c:v>2372</c:v>
                      </c:pt>
                      <c:pt idx="20">
                        <c:v>2480</c:v>
                      </c:pt>
                      <c:pt idx="21">
                        <c:v>2482</c:v>
                      </c:pt>
                      <c:pt idx="22">
                        <c:v>2549</c:v>
                      </c:pt>
                      <c:pt idx="23">
                        <c:v>2498</c:v>
                      </c:pt>
                      <c:pt idx="24">
                        <c:v>2602</c:v>
                      </c:pt>
                      <c:pt idx="25">
                        <c:v>2532</c:v>
                      </c:pt>
                      <c:pt idx="26">
                        <c:v>2495</c:v>
                      </c:pt>
                      <c:pt idx="27">
                        <c:v>2372</c:v>
                      </c:pt>
                      <c:pt idx="28">
                        <c:v>2274</c:v>
                      </c:pt>
                      <c:pt idx="29">
                        <c:v>2315</c:v>
                      </c:pt>
                      <c:pt idx="30">
                        <c:v>2253</c:v>
                      </c:pt>
                      <c:pt idx="31">
                        <c:v>2201</c:v>
                      </c:pt>
                      <c:pt idx="32">
                        <c:v>2231</c:v>
                      </c:pt>
                      <c:pt idx="33">
                        <c:v>2256</c:v>
                      </c:pt>
                      <c:pt idx="34">
                        <c:v>2103</c:v>
                      </c:pt>
                      <c:pt idx="35">
                        <c:v>1947</c:v>
                      </c:pt>
                      <c:pt idx="36" formatCode="0_ ">
                        <c:v>1665</c:v>
                      </c:pt>
                      <c:pt idx="37">
                        <c:v>1589</c:v>
                      </c:pt>
                    </c:numCache>
                  </c:numRef>
                </c:val>
                <c:extLst xmlns:c15="http://schemas.microsoft.com/office/drawing/2012/chart">
                  <c:ext xmlns:c16="http://schemas.microsoft.com/office/drawing/2014/chart" uri="{C3380CC4-5D6E-409C-BE32-E72D297353CC}">
                    <c16:uniqueId val="{0000000C-CB65-4427-B6DA-E339CDB1D7F6}"/>
                  </c:ext>
                </c:extLst>
              </c15:ser>
            </c15:filteredBarSeries>
            <c15:filteredBarSeries>
              <c15:ser>
                <c:idx val="11"/>
                <c:order val="11"/>
                <c:tx>
                  <c:strRef>
                    <c:extLst xmlns:c15="http://schemas.microsoft.com/office/drawing/2012/chart">
                      <c:ext xmlns:c15="http://schemas.microsoft.com/office/drawing/2012/chart" uri="{02D57815-91ED-43cb-92C2-25804820EDAC}">
                        <c15:formulaRef>
                          <c15:sqref>日本!$A$16:$B$16</c15:sqref>
                        </c15:formulaRef>
                      </c:ext>
                    </c:extLst>
                    <c:strCache>
                      <c:ptCount val="2"/>
                      <c:pt idx="0">
                        <c:v>紙出版合計</c:v>
                      </c:pt>
                    </c:strCache>
                  </c:strRef>
                </c:tx>
                <c:spPr>
                  <a:solidFill>
                    <a:schemeClr val="accent6">
                      <a:lumMod val="6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日本!$C$16:$AN$16</c15:sqref>
                        </c15:formulaRef>
                      </c:ext>
                    </c:extLst>
                    <c:numCache>
                      <c:formatCode>#,##0_ </c:formatCode>
                      <c:ptCount val="38"/>
                      <c:pt idx="0">
                        <c:v>14805.5</c:v>
                      </c:pt>
                      <c:pt idx="1">
                        <c:v>15439.2</c:v>
                      </c:pt>
                      <c:pt idx="2">
                        <c:v>15960.4</c:v>
                      </c:pt>
                      <c:pt idx="3">
                        <c:v>16369.6</c:v>
                      </c:pt>
                      <c:pt idx="4">
                        <c:v>17399.2</c:v>
                      </c:pt>
                      <c:pt idx="5">
                        <c:v>17968.599999999999</c:v>
                      </c:pt>
                      <c:pt idx="6">
                        <c:v>18803.599999999999</c:v>
                      </c:pt>
                      <c:pt idx="7">
                        <c:v>19689.099999999999</c:v>
                      </c:pt>
                      <c:pt idx="8">
                        <c:v>20399.400000000001</c:v>
                      </c:pt>
                      <c:pt idx="9">
                        <c:v>21298.5</c:v>
                      </c:pt>
                      <c:pt idx="10">
                        <c:v>22785.1</c:v>
                      </c:pt>
                      <c:pt idx="11">
                        <c:v>23560.400000000001</c:v>
                      </c:pt>
                      <c:pt idx="12">
                        <c:v>24900</c:v>
                      </c:pt>
                      <c:pt idx="13">
                        <c:v>25425.8</c:v>
                      </c:pt>
                      <c:pt idx="14">
                        <c:v>25896.5</c:v>
                      </c:pt>
                      <c:pt idx="15">
                        <c:v>26563.8</c:v>
                      </c:pt>
                      <c:pt idx="16">
                        <c:v>26374.2</c:v>
                      </c:pt>
                      <c:pt idx="17">
                        <c:v>25415.1</c:v>
                      </c:pt>
                      <c:pt idx="18">
                        <c:v>24607.4</c:v>
                      </c:pt>
                      <c:pt idx="19">
                        <c:v>23966.2</c:v>
                      </c:pt>
                      <c:pt idx="20">
                        <c:v>23249.599999999999</c:v>
                      </c:pt>
                      <c:pt idx="21">
                        <c:v>23105.200000000001</c:v>
                      </c:pt>
                      <c:pt idx="22">
                        <c:v>22278.2</c:v>
                      </c:pt>
                      <c:pt idx="23">
                        <c:v>22427.8</c:v>
                      </c:pt>
                      <c:pt idx="24">
                        <c:v>21964.400000000001</c:v>
                      </c:pt>
                      <c:pt idx="25">
                        <c:v>21525.3</c:v>
                      </c:pt>
                      <c:pt idx="26">
                        <c:v>20853.099999999999</c:v>
                      </c:pt>
                      <c:pt idx="27">
                        <c:v>20177.400000000001</c:v>
                      </c:pt>
                      <c:pt idx="28">
                        <c:v>19355.7</c:v>
                      </c:pt>
                      <c:pt idx="29">
                        <c:v>18748.3</c:v>
                      </c:pt>
                      <c:pt idx="30">
                        <c:v>18042</c:v>
                      </c:pt>
                      <c:pt idx="31">
                        <c:v>17398</c:v>
                      </c:pt>
                      <c:pt idx="32">
                        <c:v>16823</c:v>
                      </c:pt>
                      <c:pt idx="33">
                        <c:v>16065</c:v>
                      </c:pt>
                      <c:pt idx="34">
                        <c:v>15220</c:v>
                      </c:pt>
                      <c:pt idx="35">
                        <c:v>14709</c:v>
                      </c:pt>
                      <c:pt idx="36">
                        <c:v>13701</c:v>
                      </c:pt>
                      <c:pt idx="37">
                        <c:v>12921</c:v>
                      </c:pt>
                    </c:numCache>
                  </c:numRef>
                </c:val>
                <c:extLst xmlns:c15="http://schemas.microsoft.com/office/drawing/2012/chart">
                  <c:ext xmlns:c16="http://schemas.microsoft.com/office/drawing/2014/chart" uri="{C3380CC4-5D6E-409C-BE32-E72D297353CC}">
                    <c16:uniqueId val="{0000000D-CB65-4427-B6DA-E339CDB1D7F6}"/>
                  </c:ext>
                </c:extLst>
              </c15:ser>
            </c15:filteredBarSeries>
            <c15:filteredBarSeries>
              <c15:ser>
                <c:idx val="12"/>
                <c:order val="12"/>
                <c:tx>
                  <c:strRef>
                    <c:extLst xmlns:c15="http://schemas.microsoft.com/office/drawing/2012/chart">
                      <c:ext xmlns:c15="http://schemas.microsoft.com/office/drawing/2012/chart" uri="{02D57815-91ED-43cb-92C2-25804820EDAC}">
                        <c15:formulaRef>
                          <c15:sqref>日本!$A$17:$B$17</c15:sqref>
                        </c15:formulaRef>
                      </c:ext>
                    </c:extLst>
                    <c:strCache>
                      <c:ptCount val="2"/>
                      <c:pt idx="0">
                        <c:v>電子書籍</c:v>
                      </c:pt>
                    </c:strCache>
                  </c:strRef>
                </c:tx>
                <c:spPr>
                  <a:solidFill>
                    <a:srgbClr val="FF0000"/>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日本!$C$17:$AN$17</c15:sqref>
                        </c15:formulaRef>
                      </c:ext>
                    </c:extLst>
                    <c:numCache>
                      <c:formatCode>General</c:formatCode>
                      <c:ptCount val="38"/>
                      <c:pt idx="21" formatCode="#,##0_ ">
                        <c:v>10</c:v>
                      </c:pt>
                      <c:pt idx="22" formatCode="#,##0_ ">
                        <c:v>18</c:v>
                      </c:pt>
                      <c:pt idx="23" formatCode="#,##0_ ">
                        <c:v>45</c:v>
                      </c:pt>
                      <c:pt idx="24" formatCode="#,##0_ ">
                        <c:v>94</c:v>
                      </c:pt>
                      <c:pt idx="25" formatCode="#,##0_ ">
                        <c:v>182</c:v>
                      </c:pt>
                      <c:pt idx="26" formatCode="#,##0_ ">
                        <c:v>355</c:v>
                      </c:pt>
                      <c:pt idx="27" formatCode="#,##0_ ">
                        <c:v>464</c:v>
                      </c:pt>
                      <c:pt idx="28" formatCode="#,##0_ ">
                        <c:v>574</c:v>
                      </c:pt>
                      <c:pt idx="29" formatCode="#,##0_ ">
                        <c:v>650</c:v>
                      </c:pt>
                      <c:pt idx="30" formatCode="#,##0_ ">
                        <c:v>629</c:v>
                      </c:pt>
                      <c:pt idx="31" formatCode="#,##0_ ">
                        <c:v>729</c:v>
                      </c:pt>
                      <c:pt idx="32" formatCode="#,##0_ ">
                        <c:v>936</c:v>
                      </c:pt>
                      <c:pt idx="33" formatCode="#,##0_ ">
                        <c:v>1074</c:v>
                      </c:pt>
                      <c:pt idx="34" formatCode="#,##0_ ">
                        <c:v>1377</c:v>
                      </c:pt>
                      <c:pt idx="35" formatCode="#,##0_ ">
                        <c:v>1718</c:v>
                      </c:pt>
                      <c:pt idx="36" formatCode="#,##0_ ">
                        <c:v>2001</c:v>
                      </c:pt>
                      <c:pt idx="37" formatCode="#,##0_ ">
                        <c:v>2286</c:v>
                      </c:pt>
                    </c:numCache>
                  </c:numRef>
                </c:val>
                <c:extLst xmlns:c15="http://schemas.microsoft.com/office/drawing/2012/chart">
                  <c:ext xmlns:c16="http://schemas.microsoft.com/office/drawing/2014/chart" uri="{C3380CC4-5D6E-409C-BE32-E72D297353CC}">
                    <c16:uniqueId val="{0000000E-CB65-4427-B6DA-E339CDB1D7F6}"/>
                  </c:ext>
                </c:extLst>
              </c15:ser>
            </c15:filteredBarSeries>
            <c15:filteredBarSeries>
              <c15:ser>
                <c:idx val="13"/>
                <c:order val="13"/>
                <c:tx>
                  <c:strRef>
                    <c:extLst xmlns:c15="http://schemas.microsoft.com/office/drawing/2012/chart">
                      <c:ext xmlns:c15="http://schemas.microsoft.com/office/drawing/2012/chart" uri="{02D57815-91ED-43cb-92C2-25804820EDAC}">
                        <c15:formulaRef>
                          <c15:sqref>日本!$A$18:$B$18</c15:sqref>
                        </c15:formulaRef>
                      </c:ext>
                    </c:extLst>
                    <c:strCache>
                      <c:ptCount val="2"/>
                      <c:pt idx="0">
                        <c:v>電子コミック</c:v>
                      </c:pt>
                    </c:strCache>
                  </c:strRef>
                </c:tx>
                <c:spPr>
                  <a:solidFill>
                    <a:schemeClr val="accent2">
                      <a:lumMod val="80000"/>
                      <a:lumOff val="2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日本!$C$18:$AN$18</c15:sqref>
                        </c15:formulaRef>
                      </c:ext>
                    </c:extLst>
                    <c:numCache>
                      <c:formatCode>General</c:formatCode>
                      <c:ptCount val="38"/>
                      <c:pt idx="33" formatCode="#,##0_ ">
                        <c:v>882</c:v>
                      </c:pt>
                      <c:pt idx="34" formatCode="#,##0_ ">
                        <c:v>1149</c:v>
                      </c:pt>
                      <c:pt idx="35" formatCode="#,##0_ ">
                        <c:v>1460</c:v>
                      </c:pt>
                      <c:pt idx="36" formatCode="#,##0_ ">
                        <c:v>1711</c:v>
                      </c:pt>
                      <c:pt idx="37" formatCode="#,##0_ ">
                        <c:v>1965</c:v>
                      </c:pt>
                    </c:numCache>
                  </c:numRef>
                </c:val>
                <c:extLst xmlns:c15="http://schemas.microsoft.com/office/drawing/2012/chart">
                  <c:ext xmlns:c16="http://schemas.microsoft.com/office/drawing/2014/chart" uri="{C3380CC4-5D6E-409C-BE32-E72D297353CC}">
                    <c16:uniqueId val="{0000000F-CB65-4427-B6DA-E339CDB1D7F6}"/>
                  </c:ext>
                </c:extLst>
              </c15:ser>
            </c15:filteredBarSeries>
            <c15:filteredBarSeries>
              <c15:ser>
                <c:idx val="14"/>
                <c:order val="14"/>
                <c:tx>
                  <c:strRef>
                    <c:extLst xmlns:c15="http://schemas.microsoft.com/office/drawing/2012/chart">
                      <c:ext xmlns:c15="http://schemas.microsoft.com/office/drawing/2012/chart" uri="{02D57815-91ED-43cb-92C2-25804820EDAC}">
                        <c15:formulaRef>
                          <c15:sqref>日本!$A$19:$B$19</c15:sqref>
                        </c15:formulaRef>
                      </c:ext>
                    </c:extLst>
                    <c:strCache>
                      <c:ptCount val="2"/>
                      <c:pt idx="0">
                        <c:v>電子書籍(一般)</c:v>
                      </c:pt>
                    </c:strCache>
                  </c:strRef>
                </c:tx>
                <c:spPr>
                  <a:solidFill>
                    <a:schemeClr val="accent3">
                      <a:lumMod val="80000"/>
                      <a:lumOff val="2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日本!$C$19:$AN$19</c15:sqref>
                        </c15:formulaRef>
                      </c:ext>
                    </c:extLst>
                    <c:numCache>
                      <c:formatCode>General</c:formatCode>
                      <c:ptCount val="38"/>
                      <c:pt idx="33" formatCode="#,##0_ ">
                        <c:v>192</c:v>
                      </c:pt>
                      <c:pt idx="34" formatCode="#,##0_ ">
                        <c:v>228</c:v>
                      </c:pt>
                      <c:pt idx="35" formatCode="#,##0_ ">
                        <c:v>258</c:v>
                      </c:pt>
                      <c:pt idx="36" formatCode="#,##0_ ">
                        <c:v>290</c:v>
                      </c:pt>
                      <c:pt idx="37" formatCode="#,##0_ ">
                        <c:v>321</c:v>
                      </c:pt>
                    </c:numCache>
                  </c:numRef>
                </c:val>
                <c:extLst xmlns:c15="http://schemas.microsoft.com/office/drawing/2012/chart">
                  <c:ext xmlns:c16="http://schemas.microsoft.com/office/drawing/2014/chart" uri="{C3380CC4-5D6E-409C-BE32-E72D297353CC}">
                    <c16:uniqueId val="{00000010-CB65-4427-B6DA-E339CDB1D7F6}"/>
                  </c:ext>
                </c:extLst>
              </c15:ser>
            </c15:filteredBarSeries>
            <c15:filteredBarSeries>
              <c15:ser>
                <c:idx val="15"/>
                <c:order val="15"/>
                <c:tx>
                  <c:strRef>
                    <c:extLst xmlns:c15="http://schemas.microsoft.com/office/drawing/2012/chart">
                      <c:ext xmlns:c15="http://schemas.microsoft.com/office/drawing/2012/chart" uri="{02D57815-91ED-43cb-92C2-25804820EDAC}">
                        <c15:formulaRef>
                          <c15:sqref>日本!$A$20:$B$20</c15:sqref>
                        </c15:formulaRef>
                      </c:ext>
                    </c:extLst>
                    <c:strCache>
                      <c:ptCount val="2"/>
                      <c:pt idx="0">
                        <c:v>電子雑誌</c:v>
                      </c:pt>
                    </c:strCache>
                  </c:strRef>
                </c:tx>
                <c:spPr>
                  <a:solidFill>
                    <a:schemeClr val="accent4">
                      <a:lumMod val="80000"/>
                      <a:lumOff val="2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日本!$C$20:$AN$20</c15:sqref>
                        </c15:formulaRef>
                      </c:ext>
                    </c:extLst>
                    <c:numCache>
                      <c:formatCode>General</c:formatCode>
                      <c:ptCount val="38"/>
                      <c:pt idx="21" formatCode="#,##0_ ">
                        <c:v>0</c:v>
                      </c:pt>
                      <c:pt idx="22" formatCode="#,##0_ ">
                        <c:v>0</c:v>
                      </c:pt>
                      <c:pt idx="23" formatCode="#,##0_ ">
                        <c:v>0</c:v>
                      </c:pt>
                      <c:pt idx="24" formatCode="#,##0_ ">
                        <c:v>0</c:v>
                      </c:pt>
                      <c:pt idx="25" formatCode="#,##0_ ">
                        <c:v>0</c:v>
                      </c:pt>
                      <c:pt idx="26" formatCode="#,##0_ ">
                        <c:v>0</c:v>
                      </c:pt>
                      <c:pt idx="27" formatCode="#,##0_ ">
                        <c:v>0</c:v>
                      </c:pt>
                      <c:pt idx="28" formatCode="#,##0_ ">
                        <c:v>0</c:v>
                      </c:pt>
                      <c:pt idx="29" formatCode="#,##0_ ">
                        <c:v>6</c:v>
                      </c:pt>
                      <c:pt idx="30" formatCode="#,##0_ ">
                        <c:v>22</c:v>
                      </c:pt>
                      <c:pt idx="31" formatCode="#,##0_ ">
                        <c:v>39</c:v>
                      </c:pt>
                      <c:pt idx="32" formatCode="#,##0_ ">
                        <c:v>77</c:v>
                      </c:pt>
                      <c:pt idx="33" formatCode="#,##0_ ">
                        <c:v>70</c:v>
                      </c:pt>
                      <c:pt idx="34" formatCode="#,##0_ ">
                        <c:v>125</c:v>
                      </c:pt>
                      <c:pt idx="35" formatCode="#,##0_ ">
                        <c:v>191</c:v>
                      </c:pt>
                      <c:pt idx="36" formatCode="#,##0_ ">
                        <c:v>214</c:v>
                      </c:pt>
                      <c:pt idx="37" formatCode="#,##0_ ">
                        <c:v>193</c:v>
                      </c:pt>
                    </c:numCache>
                  </c:numRef>
                </c:val>
                <c:extLst xmlns:c15="http://schemas.microsoft.com/office/drawing/2012/chart">
                  <c:ext xmlns:c16="http://schemas.microsoft.com/office/drawing/2014/chart" uri="{C3380CC4-5D6E-409C-BE32-E72D297353CC}">
                    <c16:uniqueId val="{00000011-CB65-4427-B6DA-E339CDB1D7F6}"/>
                  </c:ext>
                </c:extLst>
              </c15:ser>
            </c15:filteredBarSeries>
            <c15:filteredBarSeries>
              <c15:ser>
                <c:idx val="17"/>
                <c:order val="17"/>
                <c:tx>
                  <c:strRef>
                    <c:extLst xmlns:c15="http://schemas.microsoft.com/office/drawing/2012/chart">
                      <c:ext xmlns:c15="http://schemas.microsoft.com/office/drawing/2012/chart" uri="{02D57815-91ED-43cb-92C2-25804820EDAC}">
                        <c15:formulaRef>
                          <c15:sqref>日本!$A$22:$B$22</c15:sqref>
                        </c15:formulaRef>
                      </c:ext>
                    </c:extLst>
                    <c:strCache>
                      <c:ptCount val="2"/>
                      <c:pt idx="0">
                        <c:v>出版物合計</c:v>
                      </c:pt>
                    </c:strCache>
                  </c:strRef>
                </c:tx>
                <c:spPr>
                  <a:solidFill>
                    <a:schemeClr val="accent6">
                      <a:lumMod val="80000"/>
                      <a:lumOff val="2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日本!$C$22:$AN$22</c15:sqref>
                        </c15:formulaRef>
                      </c:ext>
                    </c:extLst>
                    <c:numCache>
                      <c:formatCode>#,##0_ </c:formatCode>
                      <c:ptCount val="38"/>
                      <c:pt idx="0">
                        <c:v>14805.5</c:v>
                      </c:pt>
                      <c:pt idx="1">
                        <c:v>15439.2</c:v>
                      </c:pt>
                      <c:pt idx="2">
                        <c:v>15960.4</c:v>
                      </c:pt>
                      <c:pt idx="3">
                        <c:v>16369.6</c:v>
                      </c:pt>
                      <c:pt idx="4">
                        <c:v>17399.2</c:v>
                      </c:pt>
                      <c:pt idx="5">
                        <c:v>17968.599999999999</c:v>
                      </c:pt>
                      <c:pt idx="6">
                        <c:v>18803.599999999999</c:v>
                      </c:pt>
                      <c:pt idx="7">
                        <c:v>19689.099999999999</c:v>
                      </c:pt>
                      <c:pt idx="8">
                        <c:v>20399.400000000001</c:v>
                      </c:pt>
                      <c:pt idx="9">
                        <c:v>21298.5</c:v>
                      </c:pt>
                      <c:pt idx="10">
                        <c:v>22785.1</c:v>
                      </c:pt>
                      <c:pt idx="11">
                        <c:v>23560.400000000001</c:v>
                      </c:pt>
                      <c:pt idx="12">
                        <c:v>24900</c:v>
                      </c:pt>
                      <c:pt idx="13">
                        <c:v>25425.8</c:v>
                      </c:pt>
                      <c:pt idx="14">
                        <c:v>25896.5</c:v>
                      </c:pt>
                      <c:pt idx="15">
                        <c:v>26563.8</c:v>
                      </c:pt>
                      <c:pt idx="16">
                        <c:v>26374.2</c:v>
                      </c:pt>
                      <c:pt idx="17">
                        <c:v>25415.1</c:v>
                      </c:pt>
                      <c:pt idx="18">
                        <c:v>24607.4</c:v>
                      </c:pt>
                      <c:pt idx="19">
                        <c:v>23966.2</c:v>
                      </c:pt>
                      <c:pt idx="20">
                        <c:v>23249.599999999999</c:v>
                      </c:pt>
                      <c:pt idx="21">
                        <c:v>23115.200000000001</c:v>
                      </c:pt>
                      <c:pt idx="22">
                        <c:v>22296.2</c:v>
                      </c:pt>
                      <c:pt idx="23">
                        <c:v>22472.799999999999</c:v>
                      </c:pt>
                      <c:pt idx="24">
                        <c:v>22058.400000000001</c:v>
                      </c:pt>
                      <c:pt idx="25">
                        <c:v>21707.3</c:v>
                      </c:pt>
                      <c:pt idx="26">
                        <c:v>21208.1</c:v>
                      </c:pt>
                      <c:pt idx="27">
                        <c:v>20641.400000000001</c:v>
                      </c:pt>
                      <c:pt idx="28">
                        <c:v>19929.7</c:v>
                      </c:pt>
                      <c:pt idx="29">
                        <c:v>19404.3</c:v>
                      </c:pt>
                      <c:pt idx="30">
                        <c:v>18693</c:v>
                      </c:pt>
                      <c:pt idx="31">
                        <c:v>18166</c:v>
                      </c:pt>
                      <c:pt idx="32">
                        <c:v>17836</c:v>
                      </c:pt>
                      <c:pt idx="33">
                        <c:v>17209</c:v>
                      </c:pt>
                      <c:pt idx="34">
                        <c:v>16722</c:v>
                      </c:pt>
                      <c:pt idx="35">
                        <c:v>16618</c:v>
                      </c:pt>
                      <c:pt idx="36">
                        <c:v>15916</c:v>
                      </c:pt>
                      <c:pt idx="37">
                        <c:v>15400</c:v>
                      </c:pt>
                    </c:numCache>
                  </c:numRef>
                </c:val>
                <c:extLst xmlns:c15="http://schemas.microsoft.com/office/drawing/2012/chart">
                  <c:ext xmlns:c16="http://schemas.microsoft.com/office/drawing/2014/chart" uri="{C3380CC4-5D6E-409C-BE32-E72D297353CC}">
                    <c16:uniqueId val="{00000012-CB65-4427-B6DA-E339CDB1D7F6}"/>
                  </c:ext>
                </c:extLst>
              </c15:ser>
            </c15:filteredBarSeries>
            <c15:filteredBarSeries>
              <c15:ser>
                <c:idx val="18"/>
                <c:order val="18"/>
                <c:tx>
                  <c:strRef>
                    <c:extLst xmlns:c15="http://schemas.microsoft.com/office/drawing/2012/chart">
                      <c:ext xmlns:c15="http://schemas.microsoft.com/office/drawing/2012/chart" uri="{02D57815-91ED-43cb-92C2-25804820EDAC}">
                        <c15:formulaRef>
                          <c15:sqref>日本!$A$23:$B$23</c15:sqref>
                        </c15:formulaRef>
                      </c:ext>
                    </c:extLst>
                    <c:strCache>
                      <c:ptCount val="2"/>
                      <c:pt idx="0">
                        <c:v>紙書籍/全出版</c:v>
                      </c:pt>
                    </c:strCache>
                  </c:strRef>
                </c:tx>
                <c:spPr>
                  <a:solidFill>
                    <a:schemeClr val="accent1">
                      <a:lumMod val="8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日本!$C$23:$AN$23</c15:sqref>
                        </c15:formulaRef>
                      </c:ext>
                    </c:extLst>
                    <c:numCache>
                      <c:formatCode>0.0%</c:formatCode>
                      <c:ptCount val="38"/>
                      <c:pt idx="0">
                        <c:v>0.46369930093546319</c:v>
                      </c:pt>
                      <c:pt idx="1">
                        <c:v>0.45909114461889217</c:v>
                      </c:pt>
                      <c:pt idx="2">
                        <c:v>0.44642991403724219</c:v>
                      </c:pt>
                      <c:pt idx="3">
                        <c:v>0.43157438178086205</c:v>
                      </c:pt>
                      <c:pt idx="4">
                        <c:v>0.41803646144650325</c:v>
                      </c:pt>
                      <c:pt idx="5">
                        <c:v>0.41613147379317256</c:v>
                      </c:pt>
                      <c:pt idx="6">
                        <c:v>0.42505158586653624</c:v>
                      </c:pt>
                      <c:pt idx="7">
                        <c:v>0.41946051368523701</c:v>
                      </c:pt>
                      <c:pt idx="8">
                        <c:v>0.4158749767150014</c:v>
                      </c:pt>
                      <c:pt idx="9">
                        <c:v>0.40662018452003662</c:v>
                      </c:pt>
                      <c:pt idx="10">
                        <c:v>0.41449456004143059</c:v>
                      </c:pt>
                      <c:pt idx="11">
                        <c:v>0.40905078012257851</c:v>
                      </c:pt>
                      <c:pt idx="12">
                        <c:v>0.40298393574297187</c:v>
                      </c:pt>
                      <c:pt idx="13">
                        <c:v>0.40806975591721795</c:v>
                      </c:pt>
                      <c:pt idx="14">
                        <c:v>0.40429401656594516</c:v>
                      </c:pt>
                      <c:pt idx="15">
                        <c:v>0.41150362523434147</c:v>
                      </c:pt>
                      <c:pt idx="16">
                        <c:v>0.40684077621311737</c:v>
                      </c:pt>
                      <c:pt idx="17">
                        <c:v>0.39741728342599481</c:v>
                      </c:pt>
                      <c:pt idx="18">
                        <c:v>0.40377284881783521</c:v>
                      </c:pt>
                      <c:pt idx="19">
                        <c:v>0.40497450576228189</c:v>
                      </c:pt>
                      <c:pt idx="20">
                        <c:v>0.40670807239694445</c:v>
                      </c:pt>
                      <c:pt idx="21">
                        <c:v>0.4105437114971966</c:v>
                      </c:pt>
                      <c:pt idx="22">
                        <c:v>0.40616338210098579</c:v>
                      </c:pt>
                      <c:pt idx="23">
                        <c:v>0.41959168416930687</c:v>
                      </c:pt>
                      <c:pt idx="24">
                        <c:v>0.4169522721502919</c:v>
                      </c:pt>
                      <c:pt idx="25">
                        <c:v>0.42961584351807913</c:v>
                      </c:pt>
                      <c:pt idx="26">
                        <c:v>0.4255826783163037</c:v>
                      </c:pt>
                      <c:pt idx="27">
                        <c:v>0.43011132965787202</c:v>
                      </c:pt>
                      <c:pt idx="28">
                        <c:v>0.4260876982593817</c:v>
                      </c:pt>
                      <c:pt idx="29">
                        <c:v>0.4232515473374458</c:v>
                      </c:pt>
                      <c:pt idx="30">
                        <c:v>0.43861338468945593</c:v>
                      </c:pt>
                      <c:pt idx="31">
                        <c:v>0.44109875591764836</c:v>
                      </c:pt>
                      <c:pt idx="32">
                        <c:v>0.4401771697690065</c:v>
                      </c:pt>
                      <c:pt idx="33">
                        <c:v>0.43843337788366554</c:v>
                      </c:pt>
                      <c:pt idx="34">
                        <c:v>0.44372682693457721</c:v>
                      </c:pt>
                      <c:pt idx="35">
                        <c:v>0.44349500541581416</c:v>
                      </c:pt>
                      <c:pt idx="36">
                        <c:v>0.44935913546117112</c:v>
                      </c:pt>
                      <c:pt idx="37">
                        <c:v>0.45396103896103895</c:v>
                      </c:pt>
                    </c:numCache>
                  </c:numRef>
                </c:val>
                <c:extLst xmlns:c15="http://schemas.microsoft.com/office/drawing/2012/chart">
                  <c:ext xmlns:c16="http://schemas.microsoft.com/office/drawing/2014/chart" uri="{C3380CC4-5D6E-409C-BE32-E72D297353CC}">
                    <c16:uniqueId val="{00000013-CB65-4427-B6DA-E339CDB1D7F6}"/>
                  </c:ext>
                </c:extLst>
              </c15:ser>
            </c15:filteredBarSeries>
            <c15:filteredBarSeries>
              <c15:ser>
                <c:idx val="19"/>
                <c:order val="19"/>
                <c:tx>
                  <c:strRef>
                    <c:extLst xmlns:c15="http://schemas.microsoft.com/office/drawing/2012/chart">
                      <c:ext xmlns:c15="http://schemas.microsoft.com/office/drawing/2012/chart" uri="{02D57815-91ED-43cb-92C2-25804820EDAC}">
                        <c15:formulaRef>
                          <c15:sqref>日本!$A$24:$B$24</c15:sqref>
                        </c15:formulaRef>
                      </c:ext>
                    </c:extLst>
                    <c:strCache>
                      <c:ptCount val="2"/>
                      <c:pt idx="0">
                        <c:v>紙一般書籍/紙書籍</c:v>
                      </c:pt>
                    </c:strCache>
                  </c:strRef>
                </c:tx>
                <c:spPr>
                  <a:solidFill>
                    <a:schemeClr val="accent2">
                      <a:lumMod val="8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日本!$C$24:$AN$24</c15:sqref>
                        </c15:formulaRef>
                      </c:ext>
                    </c:extLst>
                    <c:numCache>
                      <c:formatCode>0.0%</c:formatCode>
                      <c:ptCount val="38"/>
                      <c:pt idx="0">
                        <c:v>0.98616229443724235</c:v>
                      </c:pt>
                      <c:pt idx="1">
                        <c:v>0.98589164785553052</c:v>
                      </c:pt>
                      <c:pt idx="2">
                        <c:v>0.98610565317464771</c:v>
                      </c:pt>
                      <c:pt idx="3">
                        <c:v>0.98839299616402676</c:v>
                      </c:pt>
                      <c:pt idx="4">
                        <c:v>0.98748882931188564</c:v>
                      </c:pt>
                      <c:pt idx="5">
                        <c:v>0.98756235539566417</c:v>
                      </c:pt>
                      <c:pt idx="6">
                        <c:v>0.98360963403190493</c:v>
                      </c:pt>
                      <c:pt idx="7">
                        <c:v>0.97796290017920284</c:v>
                      </c:pt>
                      <c:pt idx="8">
                        <c:v>0.97288886793342444</c:v>
                      </c:pt>
                      <c:pt idx="9">
                        <c:v>0.97598263359660065</c:v>
                      </c:pt>
                      <c:pt idx="10">
                        <c:v>0.98147030483995634</c:v>
                      </c:pt>
                      <c:pt idx="11">
                        <c:v>0.98049266399651358</c:v>
                      </c:pt>
                      <c:pt idx="12">
                        <c:v>0.98006836550631338</c:v>
                      </c:pt>
                      <c:pt idx="13">
                        <c:v>0.97185677798660308</c:v>
                      </c:pt>
                      <c:pt idx="14">
                        <c:v>0.96628397868154114</c:v>
                      </c:pt>
                      <c:pt idx="15">
                        <c:v>0.96560272982590956</c:v>
                      </c:pt>
                      <c:pt idx="16">
                        <c:v>0.96533117119132161</c:v>
                      </c:pt>
                      <c:pt idx="17">
                        <c:v>0.96138766781513607</c:v>
                      </c:pt>
                      <c:pt idx="18">
                        <c:v>0.96386803277038591</c:v>
                      </c:pt>
                      <c:pt idx="19">
                        <c:v>0.96527813552860686</c:v>
                      </c:pt>
                      <c:pt idx="20">
                        <c:v>0.96266841515260471</c:v>
                      </c:pt>
                      <c:pt idx="21">
                        <c:v>0.96448818731690866</c:v>
                      </c:pt>
                      <c:pt idx="22">
                        <c:v>0.96665157521615741</c:v>
                      </c:pt>
                      <c:pt idx="23">
                        <c:v>0.97030563980741091</c:v>
                      </c:pt>
                      <c:pt idx="24">
                        <c:v>0.97140465136507448</c:v>
                      </c:pt>
                      <c:pt idx="25">
                        <c:v>0.97447940123099364</c:v>
                      </c:pt>
                      <c:pt idx="26">
                        <c:v>0.96975337366216841</c:v>
                      </c:pt>
                      <c:pt idx="27">
                        <c:v>0.96857435712596163</c:v>
                      </c:pt>
                      <c:pt idx="28">
                        <c:v>0.9720907228149509</c:v>
                      </c:pt>
                      <c:pt idx="29">
                        <c:v>0.97150823704172706</c:v>
                      </c:pt>
                      <c:pt idx="30">
                        <c:v>0.97158190023173563</c:v>
                      </c:pt>
                      <c:pt idx="31">
                        <c:v>0.97304380381879441</c:v>
                      </c:pt>
                      <c:pt idx="32">
                        <c:v>0.97401604891096671</c:v>
                      </c:pt>
                      <c:pt idx="33">
                        <c:v>0.97282968853545393</c:v>
                      </c:pt>
                      <c:pt idx="34">
                        <c:v>0.9752021563342318</c:v>
                      </c:pt>
                      <c:pt idx="35">
                        <c:v>0.97408412483039353</c:v>
                      </c:pt>
                      <c:pt idx="36">
                        <c:v>0.97497203579418346</c:v>
                      </c:pt>
                      <c:pt idx="37">
                        <c:v>0.97110570733800605</c:v>
                      </c:pt>
                    </c:numCache>
                  </c:numRef>
                </c:val>
                <c:extLst xmlns:c15="http://schemas.microsoft.com/office/drawing/2012/chart">
                  <c:ext xmlns:c16="http://schemas.microsoft.com/office/drawing/2014/chart" uri="{C3380CC4-5D6E-409C-BE32-E72D297353CC}">
                    <c16:uniqueId val="{00000014-CB65-4427-B6DA-E339CDB1D7F6}"/>
                  </c:ext>
                </c:extLst>
              </c15:ser>
            </c15:filteredBarSeries>
            <c15:filteredBarSeries>
              <c15:ser>
                <c:idx val="20"/>
                <c:order val="20"/>
                <c:tx>
                  <c:strRef>
                    <c:extLst xmlns:c15="http://schemas.microsoft.com/office/drawing/2012/chart">
                      <c:ext xmlns:c15="http://schemas.microsoft.com/office/drawing/2012/chart" uri="{02D57815-91ED-43cb-92C2-25804820EDAC}">
                        <c15:formulaRef>
                          <c15:sqref>日本!$A$25:$B$25</c15:sqref>
                        </c15:formulaRef>
                      </c:ext>
                    </c:extLst>
                    <c:strCache>
                      <c:ptCount val="2"/>
                      <c:pt idx="0">
                        <c:v>紙雑誌/全出版</c:v>
                      </c:pt>
                    </c:strCache>
                  </c:strRef>
                </c:tx>
                <c:spPr>
                  <a:solidFill>
                    <a:schemeClr val="accent3">
                      <a:lumMod val="8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日本!$C$25:$AN$25</c15:sqref>
                        </c15:formulaRef>
                      </c:ext>
                    </c:extLst>
                    <c:numCache>
                      <c:formatCode>0.0%</c:formatCode>
                      <c:ptCount val="38"/>
                      <c:pt idx="0">
                        <c:v>0.53630069906453681</c:v>
                      </c:pt>
                      <c:pt idx="1">
                        <c:v>0.54090885538110789</c:v>
                      </c:pt>
                      <c:pt idx="2">
                        <c:v>0.55357008596275792</c:v>
                      </c:pt>
                      <c:pt idx="3">
                        <c:v>0.56842561821913784</c:v>
                      </c:pt>
                      <c:pt idx="4">
                        <c:v>0.5819635385534967</c:v>
                      </c:pt>
                      <c:pt idx="5">
                        <c:v>0.5838685262068275</c:v>
                      </c:pt>
                      <c:pt idx="6">
                        <c:v>0.57494841413346387</c:v>
                      </c:pt>
                      <c:pt idx="7">
                        <c:v>0.58053948631476304</c:v>
                      </c:pt>
                      <c:pt idx="8">
                        <c:v>0.58412502328499849</c:v>
                      </c:pt>
                      <c:pt idx="9">
                        <c:v>0.59337981547996344</c:v>
                      </c:pt>
                      <c:pt idx="10">
                        <c:v>0.58550543995856941</c:v>
                      </c:pt>
                      <c:pt idx="11">
                        <c:v>0.59094921987742144</c:v>
                      </c:pt>
                      <c:pt idx="12">
                        <c:v>0.59701606425702813</c:v>
                      </c:pt>
                      <c:pt idx="13">
                        <c:v>0.59193024408278205</c:v>
                      </c:pt>
                      <c:pt idx="14">
                        <c:v>0.59570598343405479</c:v>
                      </c:pt>
                      <c:pt idx="15">
                        <c:v>0.58849637476565853</c:v>
                      </c:pt>
                      <c:pt idx="16">
                        <c:v>0.59315922378688268</c:v>
                      </c:pt>
                      <c:pt idx="17">
                        <c:v>0.60258271657400531</c:v>
                      </c:pt>
                      <c:pt idx="18">
                        <c:v>0.59622715118216474</c:v>
                      </c:pt>
                      <c:pt idx="19">
                        <c:v>0.59502549423771811</c:v>
                      </c:pt>
                      <c:pt idx="20">
                        <c:v>0.59329192760305549</c:v>
                      </c:pt>
                      <c:pt idx="21">
                        <c:v>0.58902799889250357</c:v>
                      </c:pt>
                      <c:pt idx="22">
                        <c:v>0.59302930544218291</c:v>
                      </c:pt>
                      <c:pt idx="23">
                        <c:v>0.57840144530276605</c:v>
                      </c:pt>
                      <c:pt idx="24">
                        <c:v>0.57878631269720382</c:v>
                      </c:pt>
                      <c:pt idx="25">
                        <c:v>0.56200448696982119</c:v>
                      </c:pt>
                      <c:pt idx="26">
                        <c:v>0.55767843418316587</c:v>
                      </c:pt>
                      <c:pt idx="27">
                        <c:v>0.54740957493193287</c:v>
                      </c:pt>
                      <c:pt idx="28">
                        <c:v>0.54511106539486287</c:v>
                      </c:pt>
                      <c:pt idx="29">
                        <c:v>0.54294666646052681</c:v>
                      </c:pt>
                      <c:pt idx="30">
                        <c:v>0.52661424062483286</c:v>
                      </c:pt>
                      <c:pt idx="31">
                        <c:v>0.51662446328305622</c:v>
                      </c:pt>
                      <c:pt idx="32">
                        <c:v>0.50302758466023767</c:v>
                      </c:pt>
                      <c:pt idx="33">
                        <c:v>0.49508977860421871</c:v>
                      </c:pt>
                      <c:pt idx="34">
                        <c:v>0.46651118287286208</c:v>
                      </c:pt>
                      <c:pt idx="35">
                        <c:v>0.44162955831026596</c:v>
                      </c:pt>
                      <c:pt idx="36">
                        <c:v>0.41140990198542349</c:v>
                      </c:pt>
                      <c:pt idx="37">
                        <c:v>0.38506493506493505</c:v>
                      </c:pt>
                    </c:numCache>
                  </c:numRef>
                </c:val>
                <c:extLst xmlns:c15="http://schemas.microsoft.com/office/drawing/2012/chart">
                  <c:ext xmlns:c16="http://schemas.microsoft.com/office/drawing/2014/chart" uri="{C3380CC4-5D6E-409C-BE32-E72D297353CC}">
                    <c16:uniqueId val="{00000015-CB65-4427-B6DA-E339CDB1D7F6}"/>
                  </c:ext>
                </c:extLst>
              </c15:ser>
            </c15:filteredBarSeries>
            <c15:filteredBarSeries>
              <c15:ser>
                <c:idx val="21"/>
                <c:order val="21"/>
                <c:tx>
                  <c:strRef>
                    <c:extLst xmlns:c15="http://schemas.microsoft.com/office/drawing/2012/chart">
                      <c:ext xmlns:c15="http://schemas.microsoft.com/office/drawing/2012/chart" uri="{02D57815-91ED-43cb-92C2-25804820EDAC}">
                        <c15:formulaRef>
                          <c15:sqref>日本!$A$26:$B$26</c15:sqref>
                        </c15:formulaRef>
                      </c:ext>
                    </c:extLst>
                    <c:strCache>
                      <c:ptCount val="2"/>
                      <c:pt idx="0">
                        <c:v>紙コミック/紙出版</c:v>
                      </c:pt>
                    </c:strCache>
                  </c:strRef>
                </c:tx>
                <c:spPr>
                  <a:solidFill>
                    <a:schemeClr val="accent4">
                      <a:lumMod val="8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日本!$C$26:$AN$26</c15:sqref>
                        </c15:formulaRef>
                      </c:ext>
                    </c:extLst>
                    <c:numCache>
                      <c:formatCode>0.0%</c:formatCode>
                      <c:ptCount val="38"/>
                      <c:pt idx="0">
                        <c:v>8.0037823781702752E-2</c:v>
                      </c:pt>
                      <c:pt idx="1">
                        <c:v>9.2362298564692469E-2</c:v>
                      </c:pt>
                      <c:pt idx="2">
                        <c:v>0.11033558056189068</c:v>
                      </c:pt>
                      <c:pt idx="3">
                        <c:v>0.1269426253543153</c:v>
                      </c:pt>
                      <c:pt idx="4">
                        <c:v>0.13339693779024323</c:v>
                      </c:pt>
                      <c:pt idx="5">
                        <c:v>0.13172979530959564</c:v>
                      </c:pt>
                      <c:pt idx="6">
                        <c:v>0.14247271799017211</c:v>
                      </c:pt>
                      <c:pt idx="7">
                        <c:v>0.14586751044994439</c:v>
                      </c:pt>
                      <c:pt idx="8">
                        <c:v>0.1547104326597841</c:v>
                      </c:pt>
                      <c:pt idx="9">
                        <c:v>0.17822851374509943</c:v>
                      </c:pt>
                      <c:pt idx="10">
                        <c:v>0.17445611386388474</c:v>
                      </c:pt>
                      <c:pt idx="11">
                        <c:v>0.17801056009235836</c:v>
                      </c:pt>
                      <c:pt idx="12">
                        <c:v>0.1855421686746988</c:v>
                      </c:pt>
                      <c:pt idx="13">
                        <c:v>0.18673945362584463</c:v>
                      </c:pt>
                      <c:pt idx="14">
                        <c:v>0.17998571235495145</c:v>
                      </c:pt>
                      <c:pt idx="15">
                        <c:v>0.1767066458865072</c:v>
                      </c:pt>
                      <c:pt idx="16">
                        <c:v>0.16948381372705143</c:v>
                      </c:pt>
                      <c:pt idx="17">
                        <c:v>0.17926350870151997</c:v>
                      </c:pt>
                      <c:pt idx="18">
                        <c:v>0.17250908263367928</c:v>
                      </c:pt>
                      <c:pt idx="19">
                        <c:v>0.18388396992431005</c:v>
                      </c:pt>
                      <c:pt idx="20">
                        <c:v>0.19815394673456749</c:v>
                      </c:pt>
                      <c:pt idx="21">
                        <c:v>0.20025795059120891</c:v>
                      </c:pt>
                      <c:pt idx="22">
                        <c:v>0.21527771543481969</c:v>
                      </c:pt>
                      <c:pt idx="23">
                        <c:v>0.21027474830344484</c:v>
                      </c:pt>
                      <c:pt idx="24">
                        <c:v>0.22495492706379414</c:v>
                      </c:pt>
                      <c:pt idx="25">
                        <c:v>0.22420128871606901</c:v>
                      </c:pt>
                      <c:pt idx="26">
                        <c:v>0.22620138013053218</c:v>
                      </c:pt>
                      <c:pt idx="27">
                        <c:v>0.22128718268954373</c:v>
                      </c:pt>
                      <c:pt idx="28">
                        <c:v>0.22272508873355135</c:v>
                      </c:pt>
                      <c:pt idx="29">
                        <c:v>0.23447459236304091</c:v>
                      </c:pt>
                      <c:pt idx="30">
                        <c:v>0.23683627092340095</c:v>
                      </c:pt>
                      <c:pt idx="31">
                        <c:v>0.240602368088286</c:v>
                      </c:pt>
                      <c:pt idx="32">
                        <c:v>0.25310586696784165</c:v>
                      </c:pt>
                      <c:pt idx="33">
                        <c:v>0.2680983504512916</c:v>
                      </c:pt>
                      <c:pt idx="34">
                        <c:v>0.26425755584756899</c:v>
                      </c:pt>
                      <c:pt idx="35">
                        <c:v>0.25175062886668026</c:v>
                      </c:pt>
                      <c:pt idx="36">
                        <c:v>0.22998321290416757</c:v>
                      </c:pt>
                      <c:pt idx="37">
                        <c:v>0.23032273043882051</c:v>
                      </c:pt>
                    </c:numCache>
                  </c:numRef>
                </c:val>
                <c:extLst xmlns:c15="http://schemas.microsoft.com/office/drawing/2012/chart">
                  <c:ext xmlns:c16="http://schemas.microsoft.com/office/drawing/2014/chart" uri="{C3380CC4-5D6E-409C-BE32-E72D297353CC}">
                    <c16:uniqueId val="{00000016-CB65-4427-B6DA-E339CDB1D7F6}"/>
                  </c:ext>
                </c:extLst>
              </c15:ser>
            </c15:filteredBarSeries>
            <c15:filteredBarSeries>
              <c15:ser>
                <c:idx val="22"/>
                <c:order val="22"/>
                <c:tx>
                  <c:strRef>
                    <c:extLst xmlns:c15="http://schemas.microsoft.com/office/drawing/2012/chart">
                      <c:ext xmlns:c15="http://schemas.microsoft.com/office/drawing/2012/chart" uri="{02D57815-91ED-43cb-92C2-25804820EDAC}">
                        <c15:formulaRef>
                          <c15:sqref>日本!$A$27:$B$27</c15:sqref>
                        </c15:formulaRef>
                      </c:ext>
                    </c:extLst>
                    <c:strCache>
                      <c:ptCount val="2"/>
                      <c:pt idx="0">
                        <c:v>全コミック/全出版</c:v>
                      </c:pt>
                    </c:strCache>
                  </c:strRef>
                </c:tx>
                <c:spPr>
                  <a:solidFill>
                    <a:schemeClr val="accent5">
                      <a:lumMod val="8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日本!$C$27:$AN$27</c15:sqref>
                        </c15:formulaRef>
                      </c:ext>
                    </c:extLst>
                    <c:numCache>
                      <c:formatCode>0.0%</c:formatCode>
                      <c:ptCount val="38"/>
                      <c:pt idx="0">
                        <c:v>0.15365911316740399</c:v>
                      </c:pt>
                      <c:pt idx="1">
                        <c:v>0.15797450645111144</c:v>
                      </c:pt>
                      <c:pt idx="2">
                        <c:v>0.16396832159594998</c:v>
                      </c:pt>
                      <c:pt idx="3">
                        <c:v>0.18106734434561625</c:v>
                      </c:pt>
                      <c:pt idx="4">
                        <c:v>0.18736493631891121</c:v>
                      </c:pt>
                      <c:pt idx="5">
                        <c:v>0.19111116058012312</c:v>
                      </c:pt>
                      <c:pt idx="6">
                        <c:v>0.20097215426833162</c:v>
                      </c:pt>
                      <c:pt idx="7">
                        <c:v>0.20341204016435491</c:v>
                      </c:pt>
                      <c:pt idx="8">
                        <c:v>0.21500632371540337</c:v>
                      </c:pt>
                      <c:pt idx="9">
                        <c:v>0.22917106838509754</c:v>
                      </c:pt>
                      <c:pt idx="10">
                        <c:v>0.22624434389140272</c:v>
                      </c:pt>
                      <c:pt idx="11">
                        <c:v>0.22885859323271251</c:v>
                      </c:pt>
                      <c:pt idx="12">
                        <c:v>0.22987951807228915</c:v>
                      </c:pt>
                      <c:pt idx="13">
                        <c:v>0.22988460540081335</c:v>
                      </c:pt>
                      <c:pt idx="14">
                        <c:v>0.22643986639121116</c:v>
                      </c:pt>
                      <c:pt idx="15">
                        <c:v>0.22011158042147586</c:v>
                      </c:pt>
                      <c:pt idx="16">
                        <c:v>0.2161202993834884</c:v>
                      </c:pt>
                      <c:pt idx="17">
                        <c:v>0.22348918556291339</c:v>
                      </c:pt>
                      <c:pt idx="18">
                        <c:v>0.21712980648097727</c:v>
                      </c:pt>
                      <c:pt idx="19">
                        <c:v>0.21834917508824928</c:v>
                      </c:pt>
                      <c:pt idx="20">
                        <c:v>0.22869210653086505</c:v>
                      </c:pt>
                      <c:pt idx="21">
                        <c:v>0.22625804665328442</c:v>
                      </c:pt>
                      <c:pt idx="22">
                        <c:v>0.23142957095827987</c:v>
                      </c:pt>
                      <c:pt idx="23">
                        <c:v>0.22458260652878148</c:v>
                      </c:pt>
                      <c:pt idx="24">
                        <c:v>0.2277137054364777</c:v>
                      </c:pt>
                      <c:pt idx="25">
                        <c:v>0.22153837649085792</c:v>
                      </c:pt>
                      <c:pt idx="26">
                        <c:v>0.22156628835209191</c:v>
                      </c:pt>
                      <c:pt idx="27">
                        <c:v>0.21718488087048357</c:v>
                      </c:pt>
                      <c:pt idx="28">
                        <c:v>0.21008846094020481</c:v>
                      </c:pt>
                      <c:pt idx="29">
                        <c:v>0.21082955839685019</c:v>
                      </c:pt>
                      <c:pt idx="30">
                        <c:v>0.2087947359974322</c:v>
                      </c:pt>
                      <c:pt idx="31">
                        <c:v>0.20725531212154574</c:v>
                      </c:pt>
                      <c:pt idx="32">
                        <c:v>0.20570755774837407</c:v>
                      </c:pt>
                      <c:pt idx="33">
                        <c:v>0.25864373293044335</c:v>
                      </c:pt>
                      <c:pt idx="34">
                        <c:v>0.26420284654945581</c:v>
                      </c:pt>
                      <c:pt idx="35">
                        <c:v>0.26615717896257068</c:v>
                      </c:pt>
                      <c:pt idx="36">
                        <c:v>0.26972857501884895</c:v>
                      </c:pt>
                      <c:pt idx="37">
                        <c:v>0.28428571428571431</c:v>
                      </c:pt>
                    </c:numCache>
                  </c:numRef>
                </c:val>
                <c:extLst xmlns:c15="http://schemas.microsoft.com/office/drawing/2012/chart">
                  <c:ext xmlns:c16="http://schemas.microsoft.com/office/drawing/2014/chart" uri="{C3380CC4-5D6E-409C-BE32-E72D297353CC}">
                    <c16:uniqueId val="{00000017-CB65-4427-B6DA-E339CDB1D7F6}"/>
                  </c:ext>
                </c:extLst>
              </c15:ser>
            </c15:filteredBarSeries>
            <c15:filteredBarSeries>
              <c15:ser>
                <c:idx val="23"/>
                <c:order val="23"/>
                <c:tx>
                  <c:strRef>
                    <c:extLst xmlns:c15="http://schemas.microsoft.com/office/drawing/2012/chart">
                      <c:ext xmlns:c15="http://schemas.microsoft.com/office/drawing/2012/chart" uri="{02D57815-91ED-43cb-92C2-25804820EDAC}">
                        <c15:formulaRef>
                          <c15:sqref>日本!$A$28:$B$28</c15:sqref>
                        </c15:formulaRef>
                      </c:ext>
                    </c:extLst>
                    <c:strCache>
                      <c:ptCount val="2"/>
                      <c:pt idx="0">
                        <c:v>コミック雑誌/紙雑誌</c:v>
                      </c:pt>
                    </c:strCache>
                  </c:strRef>
                </c:tx>
                <c:spPr>
                  <a:solidFill>
                    <a:schemeClr val="accent6">
                      <a:lumMod val="8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日本!$C$28:$AN$28</c15:sqref>
                        </c15:formulaRef>
                      </c:ext>
                    </c:extLst>
                    <c:numCache>
                      <c:formatCode>0.0%</c:formatCode>
                      <c:ptCount val="38"/>
                      <c:pt idx="0">
                        <c:v>0.20591420871010807</c:v>
                      </c:pt>
                      <c:pt idx="1">
                        <c:v>0.20068972123766643</c:v>
                      </c:pt>
                      <c:pt idx="2">
                        <c:v>0.19094078232524447</c:v>
                      </c:pt>
                      <c:pt idx="3">
                        <c:v>0.2024739653300949</c:v>
                      </c:pt>
                      <c:pt idx="4">
                        <c:v>0.20285017332135061</c:v>
                      </c:pt>
                      <c:pt idx="5">
                        <c:v>0.21007882721874316</c:v>
                      </c:pt>
                      <c:pt idx="6">
                        <c:v>0.21958912599087974</c:v>
                      </c:pt>
                      <c:pt idx="7">
                        <c:v>0.21679221017821057</c:v>
                      </c:pt>
                      <c:pt idx="8">
                        <c:v>0.22600245052787057</c:v>
                      </c:pt>
                      <c:pt idx="9">
                        <c:v>0.22780322991588925</c:v>
                      </c:pt>
                      <c:pt idx="10">
                        <c:v>0.23087071240105542</c:v>
                      </c:pt>
                      <c:pt idx="11">
                        <c:v>0.22990734755440637</c:v>
                      </c:pt>
                      <c:pt idx="12">
                        <c:v>0.22292929360877725</c:v>
                      </c:pt>
                      <c:pt idx="13">
                        <c:v>0.22092582872102218</c:v>
                      </c:pt>
                      <c:pt idx="14">
                        <c:v>0.21760972858744904</c:v>
                      </c:pt>
                      <c:pt idx="15">
                        <c:v>0.21186359362106352</c:v>
                      </c:pt>
                      <c:pt idx="16">
                        <c:v>0.20959978522254397</c:v>
                      </c:pt>
                      <c:pt idx="17">
                        <c:v>0.20940664851417265</c:v>
                      </c:pt>
                      <c:pt idx="18">
                        <c:v>0.20727119059952562</c:v>
                      </c:pt>
                      <c:pt idx="19">
                        <c:v>0.20062410153921673</c:v>
                      </c:pt>
                      <c:pt idx="20">
                        <c:v>0.20567211355826531</c:v>
                      </c:pt>
                      <c:pt idx="21">
                        <c:v>0.20182879806103338</c:v>
                      </c:pt>
                      <c:pt idx="22">
                        <c:v>0.19746942665043149</c:v>
                      </c:pt>
                      <c:pt idx="23">
                        <c:v>0.19610256725879538</c:v>
                      </c:pt>
                      <c:pt idx="24">
                        <c:v>0.18962802829146791</c:v>
                      </c:pt>
                      <c:pt idx="25">
                        <c:v>0.18664546378569788</c:v>
                      </c:pt>
                      <c:pt idx="26">
                        <c:v>0.18634853263213075</c:v>
                      </c:pt>
                      <c:pt idx="27">
                        <c:v>0.1868257325675042</c:v>
                      </c:pt>
                      <c:pt idx="28">
                        <c:v>0.17608777694934599</c:v>
                      </c:pt>
                      <c:pt idx="29">
                        <c:v>0.16857292012718902</c:v>
                      </c:pt>
                      <c:pt idx="30">
                        <c:v>0.16761479073547339</c:v>
                      </c:pt>
                      <c:pt idx="31">
                        <c:v>0.16664890783164624</c:v>
                      </c:pt>
                      <c:pt idx="32">
                        <c:v>0.16027641551493535</c:v>
                      </c:pt>
                      <c:pt idx="33">
                        <c:v>0.15410798122065728</c:v>
                      </c:pt>
                      <c:pt idx="34">
                        <c:v>0.14946801692090758</c:v>
                      </c:pt>
                      <c:pt idx="35">
                        <c:v>0.1384384793568606</c:v>
                      </c:pt>
                      <c:pt idx="36">
                        <c:v>0.14004276114844227</c:v>
                      </c:pt>
                      <c:pt idx="37">
                        <c:v>0.13895446880269816</c:v>
                      </c:pt>
                    </c:numCache>
                  </c:numRef>
                </c:val>
                <c:extLst xmlns:c15="http://schemas.microsoft.com/office/drawing/2012/chart">
                  <c:ext xmlns:c16="http://schemas.microsoft.com/office/drawing/2014/chart" uri="{C3380CC4-5D6E-409C-BE32-E72D297353CC}">
                    <c16:uniqueId val="{00000018-CB65-4427-B6DA-E339CDB1D7F6}"/>
                  </c:ext>
                </c:extLst>
              </c15:ser>
            </c15:filteredBarSeries>
            <c15:filteredBarSeries>
              <c15:ser>
                <c:idx val="25"/>
                <c:order val="25"/>
                <c:tx>
                  <c:strRef>
                    <c:extLst xmlns:c15="http://schemas.microsoft.com/office/drawing/2012/chart">
                      <c:ext xmlns:c15="http://schemas.microsoft.com/office/drawing/2012/chart" uri="{02D57815-91ED-43cb-92C2-25804820EDAC}">
                        <c15:formulaRef>
                          <c15:sqref>日本!$A$30:$B$30</c15:sqref>
                        </c15:formulaRef>
                      </c:ext>
                    </c:extLst>
                    <c:strCache>
                      <c:ptCount val="2"/>
                      <c:pt idx="0">
                        <c:v>電子シェア(一般書籍)</c:v>
                      </c:pt>
                    </c:strCache>
                  </c:strRef>
                </c:tx>
                <c:spPr>
                  <a:solidFill>
                    <a:schemeClr val="accent2">
                      <a:lumMod val="60000"/>
                      <a:lumOff val="4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日本!$C$30:$AN$30</c15:sqref>
                        </c15:formulaRef>
                      </c:ext>
                    </c:extLst>
                    <c:numCache>
                      <c:formatCode>0.0%</c:formatCode>
                      <c:ptCount val="38"/>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2.5491237387148168E-2</c:v>
                      </c:pt>
                      <c:pt idx="34">
                        <c:v>3.0546623794212219E-2</c:v>
                      </c:pt>
                      <c:pt idx="35">
                        <c:v>3.4691407825736181E-2</c:v>
                      </c:pt>
                      <c:pt idx="36">
                        <c:v>3.99284042406719E-2</c:v>
                      </c:pt>
                      <c:pt idx="37">
                        <c:v>4.5147679324894517E-2</c:v>
                      </c:pt>
                    </c:numCache>
                  </c:numRef>
                </c:val>
                <c:extLst xmlns:c15="http://schemas.microsoft.com/office/drawing/2012/chart">
                  <c:ext xmlns:c16="http://schemas.microsoft.com/office/drawing/2014/chart" uri="{C3380CC4-5D6E-409C-BE32-E72D297353CC}">
                    <c16:uniqueId val="{00000019-CB65-4427-B6DA-E339CDB1D7F6}"/>
                  </c:ext>
                </c:extLst>
              </c15:ser>
            </c15:filteredBarSeries>
            <c15:filteredBarSeries>
              <c15:ser>
                <c:idx val="26"/>
                <c:order val="26"/>
                <c:tx>
                  <c:strRef>
                    <c:extLst xmlns:c15="http://schemas.microsoft.com/office/drawing/2012/chart">
                      <c:ext xmlns:c15="http://schemas.microsoft.com/office/drawing/2012/chart" uri="{02D57815-91ED-43cb-92C2-25804820EDAC}">
                        <c15:formulaRef>
                          <c15:sqref>日本!$A$31:$B$31</c15:sqref>
                        </c15:formulaRef>
                      </c:ext>
                    </c:extLst>
                    <c:strCache>
                      <c:ptCount val="2"/>
                      <c:pt idx="0">
                        <c:v>電子シェア(コミック)</c:v>
                      </c:pt>
                    </c:strCache>
                  </c:strRef>
                </c:tx>
                <c:spPr>
                  <a:solidFill>
                    <a:schemeClr val="accent3">
                      <a:lumMod val="60000"/>
                      <a:lumOff val="4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日本!$C$31:$AN$31</c15:sqref>
                        </c15:formulaRef>
                      </c:ext>
                    </c:extLst>
                    <c:numCache>
                      <c:formatCode>0.0%</c:formatCode>
                      <c:ptCount val="38"/>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0.28107074569789675</c:v>
                      </c:pt>
                      <c:pt idx="34">
                        <c:v>0.35332103321033209</c:v>
                      </c:pt>
                      <c:pt idx="35">
                        <c:v>0.42852949809216317</c:v>
                      </c:pt>
                      <c:pt idx="36">
                        <c:v>0.50681279620853081</c:v>
                      </c:pt>
                      <c:pt idx="37">
                        <c:v>0.55289814293753514</c:v>
                      </c:pt>
                    </c:numCache>
                  </c:numRef>
                </c:val>
                <c:extLst xmlns:c15="http://schemas.microsoft.com/office/drawing/2012/chart">
                  <c:ext xmlns:c16="http://schemas.microsoft.com/office/drawing/2014/chart" uri="{C3380CC4-5D6E-409C-BE32-E72D297353CC}">
                    <c16:uniqueId val="{0000001A-CB65-4427-B6DA-E339CDB1D7F6}"/>
                  </c:ext>
                </c:extLst>
              </c15:ser>
            </c15:filteredBarSeries>
            <c15:filteredBarSeries>
              <c15:ser>
                <c:idx val="27"/>
                <c:order val="27"/>
                <c:tx>
                  <c:strRef>
                    <c:extLst xmlns:c15="http://schemas.microsoft.com/office/drawing/2012/chart">
                      <c:ext xmlns:c15="http://schemas.microsoft.com/office/drawing/2012/chart" uri="{02D57815-91ED-43cb-92C2-25804820EDAC}">
                        <c15:formulaRef>
                          <c15:sqref>日本!$A$32:$B$32</c15:sqref>
                        </c15:formulaRef>
                      </c:ext>
                    </c:extLst>
                    <c:strCache>
                      <c:ptCount val="2"/>
                      <c:pt idx="0">
                        <c:v>電子シェア(雑誌)</c:v>
                      </c:pt>
                    </c:strCache>
                  </c:strRef>
                </c:tx>
                <c:spPr>
                  <a:solidFill>
                    <a:schemeClr val="accent4">
                      <a:lumMod val="60000"/>
                      <a:lumOff val="4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日本!$C$32:$AN$32</c15:sqref>
                        </c15:formulaRef>
                      </c:ext>
                    </c:extLst>
                    <c:numCache>
                      <c:formatCode>0.0%</c:formatCode>
                      <c:ptCount val="38"/>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5.6917895935113601E-4</c:v>
                      </c:pt>
                      <c:pt idx="30">
                        <c:v>2.2298803973241437E-3</c:v>
                      </c:pt>
                      <c:pt idx="31">
                        <c:v>4.1383701188455009E-3</c:v>
                      </c:pt>
                      <c:pt idx="32">
                        <c:v>8.50922753895458E-3</c:v>
                      </c:pt>
                      <c:pt idx="33">
                        <c:v>8.1490104772991845E-3</c:v>
                      </c:pt>
                      <c:pt idx="34">
                        <c:v>1.5770880645975271E-2</c:v>
                      </c:pt>
                      <c:pt idx="35">
                        <c:v>2.5365205843293492E-2</c:v>
                      </c:pt>
                      <c:pt idx="36">
                        <c:v>3.1647441585329783E-2</c:v>
                      </c:pt>
                      <c:pt idx="37">
                        <c:v>3.1520496488649352E-2</c:v>
                      </c:pt>
                    </c:numCache>
                  </c:numRef>
                </c:val>
                <c:extLst xmlns:c15="http://schemas.microsoft.com/office/drawing/2012/chart">
                  <c:ext xmlns:c16="http://schemas.microsoft.com/office/drawing/2014/chart" uri="{C3380CC4-5D6E-409C-BE32-E72D297353CC}">
                    <c16:uniqueId val="{0000001B-CB65-4427-B6DA-E339CDB1D7F6}"/>
                  </c:ext>
                </c:extLst>
              </c15:ser>
            </c15:filteredBarSeries>
            <c15:filteredBarSeries>
              <c15:ser>
                <c:idx val="28"/>
                <c:order val="28"/>
                <c:tx>
                  <c:strRef>
                    <c:extLst xmlns:c15="http://schemas.microsoft.com/office/drawing/2012/chart">
                      <c:ext xmlns:c15="http://schemas.microsoft.com/office/drawing/2012/chart" uri="{02D57815-91ED-43cb-92C2-25804820EDAC}">
                        <c15:formulaRef>
                          <c15:sqref>日本!$A$33:$B$33</c15:sqref>
                        </c15:formulaRef>
                      </c:ext>
                    </c:extLst>
                    <c:strCache>
                      <c:ptCount val="2"/>
                      <c:pt idx="0">
                        <c:v>電子一般書籍/全電子</c:v>
                      </c:pt>
                    </c:strCache>
                  </c:strRef>
                </c:tx>
                <c:spPr>
                  <a:solidFill>
                    <a:schemeClr val="accent5">
                      <a:lumMod val="60000"/>
                      <a:lumOff val="4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日本!$C$33:$AN$33</c15:sqref>
                        </c15:formulaRef>
                      </c:ext>
                    </c:extLst>
                    <c:numCache>
                      <c:formatCode>0.0%</c:formatCode>
                      <c:ptCount val="38"/>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0.16783216783216784</c:v>
                      </c:pt>
                      <c:pt idx="34">
                        <c:v>0.15179760319573901</c:v>
                      </c:pt>
                      <c:pt idx="35">
                        <c:v>0.13514929282346777</c:v>
                      </c:pt>
                      <c:pt idx="36">
                        <c:v>0.1309255079006772</c:v>
                      </c:pt>
                      <c:pt idx="37">
                        <c:v>0.12948769665187576</c:v>
                      </c:pt>
                    </c:numCache>
                  </c:numRef>
                </c:val>
                <c:extLst xmlns:c15="http://schemas.microsoft.com/office/drawing/2012/chart">
                  <c:ext xmlns:c16="http://schemas.microsoft.com/office/drawing/2014/chart" uri="{C3380CC4-5D6E-409C-BE32-E72D297353CC}">
                    <c16:uniqueId val="{0000001C-CB65-4427-B6DA-E339CDB1D7F6}"/>
                  </c:ext>
                </c:extLst>
              </c15:ser>
            </c15:filteredBarSeries>
            <c15:filteredBarSeries>
              <c15:ser>
                <c:idx val="29"/>
                <c:order val="29"/>
                <c:tx>
                  <c:strRef>
                    <c:extLst xmlns:c15="http://schemas.microsoft.com/office/drawing/2012/chart">
                      <c:ext xmlns:c15="http://schemas.microsoft.com/office/drawing/2012/chart" uri="{02D57815-91ED-43cb-92C2-25804820EDAC}">
                        <c15:formulaRef>
                          <c15:sqref>日本!$A$34:$B$34</c15:sqref>
                        </c15:formulaRef>
                      </c:ext>
                    </c:extLst>
                    <c:strCache>
                      <c:ptCount val="2"/>
                      <c:pt idx="0">
                        <c:v>電子コミック/全電子</c:v>
                      </c:pt>
                    </c:strCache>
                  </c:strRef>
                </c:tx>
                <c:spPr>
                  <a:solidFill>
                    <a:schemeClr val="accent6">
                      <a:lumMod val="60000"/>
                      <a:lumOff val="4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日本!$C$34:$AN$34</c15:sqref>
                        </c15:formulaRef>
                      </c:ext>
                    </c:extLst>
                    <c:numCache>
                      <c:formatCode>0.0%</c:formatCode>
                      <c:ptCount val="38"/>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0.77097902097902093</c:v>
                      </c:pt>
                      <c:pt idx="34">
                        <c:v>0.76498002663115849</c:v>
                      </c:pt>
                      <c:pt idx="35">
                        <c:v>0.76479832372970147</c:v>
                      </c:pt>
                      <c:pt idx="36">
                        <c:v>0.77246049661399552</c:v>
                      </c:pt>
                      <c:pt idx="37">
                        <c:v>0.79265832997176278</c:v>
                      </c:pt>
                    </c:numCache>
                  </c:numRef>
                </c:val>
                <c:extLst xmlns:c15="http://schemas.microsoft.com/office/drawing/2012/chart">
                  <c:ext xmlns:c16="http://schemas.microsoft.com/office/drawing/2014/chart" uri="{C3380CC4-5D6E-409C-BE32-E72D297353CC}">
                    <c16:uniqueId val="{0000001D-CB65-4427-B6DA-E339CDB1D7F6}"/>
                  </c:ext>
                </c:extLst>
              </c15:ser>
            </c15:filteredBarSeries>
            <c15:filteredBarSeries>
              <c15:ser>
                <c:idx val="30"/>
                <c:order val="30"/>
                <c:tx>
                  <c:strRef>
                    <c:extLst xmlns:c15="http://schemas.microsoft.com/office/drawing/2012/chart">
                      <c:ext xmlns:c15="http://schemas.microsoft.com/office/drawing/2012/chart" uri="{02D57815-91ED-43cb-92C2-25804820EDAC}">
                        <c15:formulaRef>
                          <c15:sqref>日本!$A$35:$B$35</c15:sqref>
                        </c15:formulaRef>
                      </c:ext>
                    </c:extLst>
                    <c:strCache>
                      <c:ptCount val="2"/>
                      <c:pt idx="0">
                        <c:v>電子雑誌/全電子</c:v>
                      </c:pt>
                    </c:strCache>
                  </c:strRef>
                </c:tx>
                <c:spPr>
                  <a:solidFill>
                    <a:schemeClr val="accent1">
                      <a:lumMod val="5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extLst xmlns:c15="http://schemas.microsoft.com/office/drawing/2012/chart">
                      <c:ext xmlns:c15="http://schemas.microsoft.com/office/drawing/2012/chart" uri="{02D57815-91ED-43cb-92C2-25804820EDAC}">
                        <c15:formulaRef>
                          <c15:sqref>日本!$C$35:$AN$35</c15:sqref>
                        </c15:formulaRef>
                      </c:ext>
                    </c:extLst>
                    <c:numCache>
                      <c:formatCode>0.0%</c:formatCode>
                      <c:ptCount val="38"/>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9.1463414634146336E-3</c:v>
                      </c:pt>
                      <c:pt idx="30">
                        <c:v>3.3794162826420893E-2</c:v>
                      </c:pt>
                      <c:pt idx="31">
                        <c:v>5.078125E-2</c:v>
                      </c:pt>
                      <c:pt idx="32">
                        <c:v>7.6011846001974331E-2</c:v>
                      </c:pt>
                      <c:pt idx="33">
                        <c:v>6.1188811188811192E-2</c:v>
                      </c:pt>
                      <c:pt idx="34">
                        <c:v>8.3222370173102536E-2</c:v>
                      </c:pt>
                      <c:pt idx="35">
                        <c:v>0.1000523834468308</c:v>
                      </c:pt>
                      <c:pt idx="36">
                        <c:v>9.6613995485327314E-2</c:v>
                      </c:pt>
                      <c:pt idx="37">
                        <c:v>7.7853973376361435E-2</c:v>
                      </c:pt>
                    </c:numCache>
                  </c:numRef>
                </c:val>
                <c:extLst xmlns:c15="http://schemas.microsoft.com/office/drawing/2012/chart">
                  <c:ext xmlns:c16="http://schemas.microsoft.com/office/drawing/2014/chart" uri="{C3380CC4-5D6E-409C-BE32-E72D297353CC}">
                    <c16:uniqueId val="{0000001E-CB65-4427-B6DA-E339CDB1D7F6}"/>
                  </c:ext>
                </c:extLst>
              </c15:ser>
            </c15:filteredBarSeries>
          </c:ext>
        </c:extLst>
      </c:barChart>
      <c:lineChart>
        <c:grouping val="standard"/>
        <c:varyColors val="0"/>
        <c:ser>
          <c:idx val="24"/>
          <c:order val="24"/>
          <c:tx>
            <c:strRef>
              <c:f>日本!$A$29:$B$29</c:f>
              <c:strCache>
                <c:ptCount val="2"/>
                <c:pt idx="0">
                  <c:v>電子出版/全出版</c:v>
                </c:pt>
              </c:strCache>
            </c:strRef>
          </c:tx>
          <c:spPr>
            <a:ln w="38100" cap="rnd">
              <a:solidFill>
                <a:srgbClr val="7030A0"/>
              </a:solidFill>
              <a:round/>
            </a:ln>
            <a:effectLst/>
          </c:spPr>
          <c:marker>
            <c:symbol val="none"/>
          </c:marker>
          <c:cat>
            <c:numRef>
              <c:f>日本!$C$4:$AN$4</c:f>
              <c:numCache>
                <c:formatCode>General</c:formatCode>
                <c:ptCount val="38"/>
                <c:pt idx="0">
                  <c:v>1981</c:v>
                </c:pt>
                <c:pt idx="1">
                  <c:v>1982</c:v>
                </c:pt>
                <c:pt idx="2">
                  <c:v>1983</c:v>
                </c:pt>
                <c:pt idx="3">
                  <c:v>1984</c:v>
                </c:pt>
                <c:pt idx="4">
                  <c:v>1985</c:v>
                </c:pt>
                <c:pt idx="5">
                  <c:v>1986</c:v>
                </c:pt>
                <c:pt idx="6">
                  <c:v>1987</c:v>
                </c:pt>
                <c:pt idx="7">
                  <c:v>1988</c:v>
                </c:pt>
                <c:pt idx="8">
                  <c:v>1989</c:v>
                </c:pt>
                <c:pt idx="9">
                  <c:v>1990</c:v>
                </c:pt>
                <c:pt idx="10">
                  <c:v>1991</c:v>
                </c:pt>
                <c:pt idx="11">
                  <c:v>1992</c:v>
                </c:pt>
                <c:pt idx="12">
                  <c:v>1993</c:v>
                </c:pt>
                <c:pt idx="13">
                  <c:v>1994</c:v>
                </c:pt>
                <c:pt idx="14">
                  <c:v>1995</c:v>
                </c:pt>
                <c:pt idx="15">
                  <c:v>1996</c:v>
                </c:pt>
                <c:pt idx="16">
                  <c:v>1997</c:v>
                </c:pt>
                <c:pt idx="17">
                  <c:v>1998</c:v>
                </c:pt>
                <c:pt idx="18">
                  <c:v>1999</c:v>
                </c:pt>
                <c:pt idx="19">
                  <c:v>2000</c:v>
                </c:pt>
                <c:pt idx="20">
                  <c:v>2001</c:v>
                </c:pt>
                <c:pt idx="21">
                  <c:v>2002</c:v>
                </c:pt>
                <c:pt idx="22">
                  <c:v>2003</c:v>
                </c:pt>
                <c:pt idx="23">
                  <c:v>2004</c:v>
                </c:pt>
                <c:pt idx="24">
                  <c:v>2005</c:v>
                </c:pt>
                <c:pt idx="25">
                  <c:v>2006</c:v>
                </c:pt>
                <c:pt idx="26">
                  <c:v>2007</c:v>
                </c:pt>
                <c:pt idx="27">
                  <c:v>2008</c:v>
                </c:pt>
                <c:pt idx="28">
                  <c:v>2009</c:v>
                </c:pt>
                <c:pt idx="29">
                  <c:v>2010</c:v>
                </c:pt>
                <c:pt idx="30">
                  <c:v>2011</c:v>
                </c:pt>
                <c:pt idx="31">
                  <c:v>2012</c:v>
                </c:pt>
                <c:pt idx="32">
                  <c:v>2013</c:v>
                </c:pt>
                <c:pt idx="33">
                  <c:v>2014</c:v>
                </c:pt>
                <c:pt idx="34">
                  <c:v>2015</c:v>
                </c:pt>
                <c:pt idx="35">
                  <c:v>2016</c:v>
                </c:pt>
                <c:pt idx="36">
                  <c:v>2017</c:v>
                </c:pt>
                <c:pt idx="37">
                  <c:v>2018</c:v>
                </c:pt>
              </c:numCache>
            </c:numRef>
          </c:cat>
          <c:val>
            <c:numRef>
              <c:f>日本!$C$29:$AN$29</c:f>
              <c:numCache>
                <c:formatCode>0.0%</c:formatCode>
                <c:ptCount val="38"/>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4.3261576797951133E-4</c:v>
                </c:pt>
                <c:pt idx="22">
                  <c:v>8.0731245683120885E-4</c:v>
                </c:pt>
                <c:pt idx="23">
                  <c:v>2.002420704140116E-3</c:v>
                </c:pt>
                <c:pt idx="24">
                  <c:v>4.2614151525042611E-3</c:v>
                </c:pt>
                <c:pt idx="25">
                  <c:v>8.3842762572959324E-3</c:v>
                </c:pt>
                <c:pt idx="26">
                  <c:v>1.6738887500530458E-2</c:v>
                </c:pt>
                <c:pt idx="27">
                  <c:v>2.2479095410195042E-2</c:v>
                </c:pt>
                <c:pt idx="28">
                  <c:v>2.8801236345755328E-2</c:v>
                </c:pt>
                <c:pt idx="29">
                  <c:v>3.3806939698932711E-2</c:v>
                </c:pt>
                <c:pt idx="30">
                  <c:v>3.482587064676617E-2</c:v>
                </c:pt>
                <c:pt idx="31">
                  <c:v>4.2276780799295387E-2</c:v>
                </c:pt>
                <c:pt idx="32">
                  <c:v>5.6795245570755777E-2</c:v>
                </c:pt>
                <c:pt idx="33">
                  <c:v>6.647684351211576E-2</c:v>
                </c:pt>
                <c:pt idx="34">
                  <c:v>8.9821791651716304E-2</c:v>
                </c:pt>
                <c:pt idx="35">
                  <c:v>0.11487543627391984</c:v>
                </c:pt>
                <c:pt idx="36">
                  <c:v>0.13916813269665745</c:v>
                </c:pt>
                <c:pt idx="37">
                  <c:v>0.16097402597402596</c:v>
                </c:pt>
              </c:numCache>
            </c:numRef>
          </c:val>
          <c:smooth val="0"/>
          <c:extLst>
            <c:ext xmlns:c16="http://schemas.microsoft.com/office/drawing/2014/chart" uri="{C3380CC4-5D6E-409C-BE32-E72D297353CC}">
              <c16:uniqueId val="{00000004-CB65-4427-B6DA-E339CDB1D7F6}"/>
            </c:ext>
          </c:extLst>
        </c:ser>
        <c:dLbls>
          <c:showLegendKey val="0"/>
          <c:showVal val="0"/>
          <c:showCatName val="0"/>
          <c:showSerName val="0"/>
          <c:showPercent val="0"/>
          <c:showBubbleSize val="0"/>
        </c:dLbls>
        <c:marker val="1"/>
        <c:smooth val="0"/>
        <c:axId val="468728232"/>
        <c:axId val="674107288"/>
      </c:lineChart>
      <c:catAx>
        <c:axId val="46422153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2700000" spcFirstLastPara="1" vertOverflow="ellipsis" wrap="square" anchor="ctr" anchorCtr="1"/>
          <a:lstStyle/>
          <a:p>
            <a:pPr>
              <a:defRPr lang="ja-JP" sz="18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ja-JP"/>
          </a:p>
        </c:txPr>
        <c:crossAx val="464222848"/>
        <c:crosses val="autoZero"/>
        <c:auto val="1"/>
        <c:lblAlgn val="ctr"/>
        <c:lblOffset val="100"/>
        <c:noMultiLvlLbl val="0"/>
      </c:catAx>
      <c:valAx>
        <c:axId val="46422284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1"/>
        <c:majorTickMark val="out"/>
        <c:minorTickMark val="none"/>
        <c:tickLblPos val="nextTo"/>
        <c:spPr>
          <a:noFill/>
          <a:ln>
            <a:solidFill>
              <a:schemeClr val="accent1">
                <a:shade val="50000"/>
              </a:schemeClr>
            </a:solidFill>
          </a:ln>
          <a:effectLst/>
        </c:spPr>
        <c:txPr>
          <a:bodyPr rot="-60000000" spcFirstLastPara="1" vertOverflow="ellipsis" vert="horz" wrap="square" anchor="ctr" anchorCtr="1"/>
          <a:lstStyle/>
          <a:p>
            <a:pPr>
              <a:defRPr lang="ja-JP" sz="18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ja-JP"/>
          </a:p>
        </c:txPr>
        <c:crossAx val="464221536"/>
        <c:crosses val="autoZero"/>
        <c:crossBetween val="between"/>
      </c:valAx>
      <c:valAx>
        <c:axId val="674107288"/>
        <c:scaling>
          <c:orientation val="minMax"/>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lang="ja-JP" sz="1800" b="1" i="0" u="none" strike="noStrike" kern="1200" baseline="0">
                <a:solidFill>
                  <a:schemeClr val="tx1">
                    <a:lumMod val="65000"/>
                    <a:lumOff val="35000"/>
                  </a:schemeClr>
                </a:solidFill>
                <a:latin typeface="+mn-lt"/>
                <a:ea typeface="+mn-ea"/>
                <a:cs typeface="+mn-cs"/>
              </a:defRPr>
            </a:pPr>
            <a:endParaRPr lang="ja-JP"/>
          </a:p>
        </c:txPr>
        <c:crossAx val="468728232"/>
        <c:crosses val="max"/>
        <c:crossBetween val="between"/>
      </c:valAx>
      <c:catAx>
        <c:axId val="468728232"/>
        <c:scaling>
          <c:orientation val="minMax"/>
        </c:scaling>
        <c:delete val="1"/>
        <c:axPos val="b"/>
        <c:numFmt formatCode="General" sourceLinked="1"/>
        <c:majorTickMark val="out"/>
        <c:minorTickMark val="none"/>
        <c:tickLblPos val="nextTo"/>
        <c:crossAx val="674107288"/>
        <c:crosses val="autoZero"/>
        <c:auto val="1"/>
        <c:lblAlgn val="ctr"/>
        <c:lblOffset val="100"/>
        <c:noMultiLvlLbl val="0"/>
      </c:catAx>
      <c:spPr>
        <a:noFill/>
        <a:ln>
          <a:noFill/>
        </a:ln>
        <a:effectLst/>
      </c:spPr>
    </c:plotArea>
    <c:legend>
      <c:legendPos val="b"/>
      <c:layout>
        <c:manualLayout>
          <c:xMode val="edge"/>
          <c:yMode val="edge"/>
          <c:x val="0.13291267138662907"/>
          <c:y val="2.4395132426628493E-2"/>
          <c:w val="0.77579549832061245"/>
          <c:h val="0.11793160183335293"/>
        </c:manualLayout>
      </c:layout>
      <c:overlay val="0"/>
      <c:spPr>
        <a:solidFill>
          <a:schemeClr val="bg1"/>
        </a:solidFill>
        <a:ln>
          <a:noFill/>
        </a:ln>
        <a:effectLst/>
      </c:spPr>
      <c:txPr>
        <a:bodyPr rot="0" spcFirstLastPara="1" vertOverflow="ellipsis" vert="horz" wrap="square" anchor="ctr" anchorCtr="1"/>
        <a:lstStyle/>
        <a:p>
          <a:pPr>
            <a:defRPr lang="ja-JP"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769301708705993"/>
          <c:y val="0.11248294776475946"/>
          <c:w val="0.8306251243128322"/>
          <c:h val="0.73807266298314167"/>
        </c:manualLayout>
      </c:layout>
      <c:barChart>
        <c:barDir val="bar"/>
        <c:grouping val="stacked"/>
        <c:varyColors val="0"/>
        <c:ser>
          <c:idx val="9"/>
          <c:order val="9"/>
          <c:tx>
            <c:strRef>
              <c:f>日本!$A$18:$B$18</c:f>
              <c:strCache>
                <c:ptCount val="2"/>
                <c:pt idx="0">
                  <c:v>電子コミック</c:v>
                </c:pt>
              </c:strCache>
            </c:strRef>
          </c:tx>
          <c:spPr>
            <a:solidFill>
              <a:srgbClr val="00B050"/>
            </a:solidFill>
            <a:ln>
              <a:noFill/>
            </a:ln>
            <a:effectLst/>
          </c:spPr>
          <c:invertIfNegative val="0"/>
          <c:cat>
            <c:numRef>
              <c:f>日本!$C$4:$AN$4</c:f>
              <c:numCache>
                <c:formatCode>General</c:formatCode>
                <c:ptCount val="5"/>
                <c:pt idx="0">
                  <c:v>2014</c:v>
                </c:pt>
                <c:pt idx="1">
                  <c:v>2015</c:v>
                </c:pt>
                <c:pt idx="2">
                  <c:v>2016</c:v>
                </c:pt>
                <c:pt idx="3">
                  <c:v>2017</c:v>
                </c:pt>
                <c:pt idx="4">
                  <c:v>2018</c:v>
                </c:pt>
              </c:numCache>
            </c:numRef>
          </c:cat>
          <c:val>
            <c:numRef>
              <c:f>日本!$C$18:$AN$18</c:f>
              <c:numCache>
                <c:formatCode>#,##0_ </c:formatCode>
                <c:ptCount val="5"/>
                <c:pt idx="0">
                  <c:v>882</c:v>
                </c:pt>
                <c:pt idx="1">
                  <c:v>1149</c:v>
                </c:pt>
                <c:pt idx="2">
                  <c:v>1460</c:v>
                </c:pt>
                <c:pt idx="3">
                  <c:v>1711</c:v>
                </c:pt>
                <c:pt idx="4">
                  <c:v>1965</c:v>
                </c:pt>
              </c:numCache>
            </c:numRef>
          </c:val>
          <c:extLst>
            <c:ext xmlns:c16="http://schemas.microsoft.com/office/drawing/2014/chart" uri="{C3380CC4-5D6E-409C-BE32-E72D297353CC}">
              <c16:uniqueId val="{00000000-37A2-45F9-8DF6-CB79485033C3}"/>
            </c:ext>
          </c:extLst>
        </c:ser>
        <c:ser>
          <c:idx val="10"/>
          <c:order val="10"/>
          <c:tx>
            <c:strRef>
              <c:f>日本!$A$19:$B$19</c:f>
              <c:strCache>
                <c:ptCount val="2"/>
                <c:pt idx="0">
                  <c:v>電子書籍(一般)</c:v>
                </c:pt>
              </c:strCache>
            </c:strRef>
          </c:tx>
          <c:spPr>
            <a:solidFill>
              <a:srgbClr val="0070C0"/>
            </a:solidFill>
            <a:ln>
              <a:noFill/>
            </a:ln>
            <a:effectLst/>
          </c:spPr>
          <c:invertIfNegative val="0"/>
          <c:cat>
            <c:numRef>
              <c:f>日本!$C$4:$AN$4</c:f>
              <c:numCache>
                <c:formatCode>General</c:formatCode>
                <c:ptCount val="5"/>
                <c:pt idx="0">
                  <c:v>2014</c:v>
                </c:pt>
                <c:pt idx="1">
                  <c:v>2015</c:v>
                </c:pt>
                <c:pt idx="2">
                  <c:v>2016</c:v>
                </c:pt>
                <c:pt idx="3">
                  <c:v>2017</c:v>
                </c:pt>
                <c:pt idx="4">
                  <c:v>2018</c:v>
                </c:pt>
              </c:numCache>
            </c:numRef>
          </c:cat>
          <c:val>
            <c:numRef>
              <c:f>日本!$C$19:$AN$19</c:f>
              <c:numCache>
                <c:formatCode>#,##0_ </c:formatCode>
                <c:ptCount val="5"/>
                <c:pt idx="0">
                  <c:v>192</c:v>
                </c:pt>
                <c:pt idx="1">
                  <c:v>228</c:v>
                </c:pt>
                <c:pt idx="2">
                  <c:v>258</c:v>
                </c:pt>
                <c:pt idx="3">
                  <c:v>290</c:v>
                </c:pt>
                <c:pt idx="4">
                  <c:v>321</c:v>
                </c:pt>
              </c:numCache>
            </c:numRef>
          </c:val>
          <c:extLst>
            <c:ext xmlns:c16="http://schemas.microsoft.com/office/drawing/2014/chart" uri="{C3380CC4-5D6E-409C-BE32-E72D297353CC}">
              <c16:uniqueId val="{00000001-37A2-45F9-8DF6-CB79485033C3}"/>
            </c:ext>
          </c:extLst>
        </c:ser>
        <c:ser>
          <c:idx val="11"/>
          <c:order val="11"/>
          <c:tx>
            <c:strRef>
              <c:f>日本!$A$20:$B$20</c:f>
              <c:strCache>
                <c:ptCount val="2"/>
                <c:pt idx="0">
                  <c:v>電子雑誌</c:v>
                </c:pt>
              </c:strCache>
            </c:strRef>
          </c:tx>
          <c:spPr>
            <a:solidFill>
              <a:srgbClr val="FFC000"/>
            </a:solidFill>
            <a:ln>
              <a:noFill/>
            </a:ln>
            <a:effectLst/>
          </c:spPr>
          <c:invertIfNegative val="0"/>
          <c:cat>
            <c:numRef>
              <c:f>日本!$C$4:$AN$4</c:f>
              <c:numCache>
                <c:formatCode>General</c:formatCode>
                <c:ptCount val="5"/>
                <c:pt idx="0">
                  <c:v>2014</c:v>
                </c:pt>
                <c:pt idx="1">
                  <c:v>2015</c:v>
                </c:pt>
                <c:pt idx="2">
                  <c:v>2016</c:v>
                </c:pt>
                <c:pt idx="3">
                  <c:v>2017</c:v>
                </c:pt>
                <c:pt idx="4">
                  <c:v>2018</c:v>
                </c:pt>
              </c:numCache>
            </c:numRef>
          </c:cat>
          <c:val>
            <c:numRef>
              <c:f>日本!$C$20:$AN$20</c:f>
              <c:numCache>
                <c:formatCode>#,##0_ </c:formatCode>
                <c:ptCount val="5"/>
                <c:pt idx="0">
                  <c:v>70</c:v>
                </c:pt>
                <c:pt idx="1">
                  <c:v>125</c:v>
                </c:pt>
                <c:pt idx="2">
                  <c:v>191</c:v>
                </c:pt>
                <c:pt idx="3">
                  <c:v>214</c:v>
                </c:pt>
                <c:pt idx="4">
                  <c:v>193</c:v>
                </c:pt>
              </c:numCache>
            </c:numRef>
          </c:val>
          <c:extLst>
            <c:ext xmlns:c16="http://schemas.microsoft.com/office/drawing/2014/chart" uri="{C3380CC4-5D6E-409C-BE32-E72D297353CC}">
              <c16:uniqueId val="{00000002-37A2-45F9-8DF6-CB79485033C3}"/>
            </c:ext>
          </c:extLst>
        </c:ser>
        <c:dLbls>
          <c:showLegendKey val="0"/>
          <c:showVal val="0"/>
          <c:showCatName val="0"/>
          <c:showSerName val="0"/>
          <c:showPercent val="0"/>
          <c:showBubbleSize val="0"/>
        </c:dLbls>
        <c:gapWidth val="80"/>
        <c:overlap val="100"/>
        <c:axId val="380925392"/>
        <c:axId val="380923096"/>
        <c:extLst>
          <c:ext xmlns:c15="http://schemas.microsoft.com/office/drawing/2012/chart" uri="{02D57815-91ED-43cb-92C2-25804820EDAC}">
            <c15:filteredBarSeries>
              <c15:ser>
                <c:idx val="0"/>
                <c:order val="0"/>
                <c:tx>
                  <c:strRef>
                    <c:extLst>
                      <c:ext uri="{02D57815-91ED-43cb-92C2-25804820EDAC}">
                        <c15:formulaRef>
                          <c15:sqref>日本!$A$5:$B$5</c15:sqref>
                        </c15:formulaRef>
                      </c:ext>
                    </c:extLst>
                    <c:strCache>
                      <c:ptCount val="2"/>
                      <c:pt idx="0">
                        <c:v>紙書籍</c:v>
                      </c:pt>
                    </c:strCache>
                  </c:strRef>
                </c:tx>
                <c:spPr>
                  <a:solidFill>
                    <a:schemeClr val="accent1"/>
                  </a:solidFill>
                  <a:ln>
                    <a:noFill/>
                  </a:ln>
                  <a:effectLst/>
                </c:spPr>
                <c:invertIfNegative val="0"/>
                <c:cat>
                  <c:numRef>
                    <c:extLst>
                      <c:ex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c:ext uri="{02D57815-91ED-43cb-92C2-25804820EDAC}">
                        <c15:formulaRef>
                          <c15:sqref>日本!$C$5:$AN$5</c15:sqref>
                        </c15:formulaRef>
                      </c:ext>
                    </c:extLst>
                    <c:numCache>
                      <c:formatCode>#,##0_ </c:formatCode>
                      <c:ptCount val="5"/>
                      <c:pt idx="0">
                        <c:v>7545</c:v>
                      </c:pt>
                      <c:pt idx="1">
                        <c:v>7420</c:v>
                      </c:pt>
                      <c:pt idx="2">
                        <c:v>7370</c:v>
                      </c:pt>
                      <c:pt idx="3">
                        <c:v>7152</c:v>
                      </c:pt>
                      <c:pt idx="4">
                        <c:v>6991</c:v>
                      </c:pt>
                    </c:numCache>
                  </c:numRef>
                </c:val>
                <c:extLst>
                  <c:ext xmlns:c16="http://schemas.microsoft.com/office/drawing/2014/chart" uri="{C3380CC4-5D6E-409C-BE32-E72D297353CC}">
                    <c16:uniqueId val="{00000003-37A2-45F9-8DF6-CB79485033C3}"/>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日本!$A$6:$B$6</c15:sqref>
                        </c15:formulaRef>
                      </c:ext>
                    </c:extLst>
                    <c:strCache>
                      <c:ptCount val="2"/>
                      <c:pt idx="0">
                        <c:v>紙書籍(一般)</c:v>
                      </c:pt>
                    </c:strCache>
                  </c:strRef>
                </c:tx>
                <c:spPr>
                  <a:solidFill>
                    <a:schemeClr val="accent2"/>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日本!$C$6:$AN$6</c15:sqref>
                        </c15:formulaRef>
                      </c:ext>
                    </c:extLst>
                    <c:numCache>
                      <c:formatCode>#,##0_);[Red]\(#,##0\)</c:formatCode>
                      <c:ptCount val="5"/>
                      <c:pt idx="0">
                        <c:v>7340</c:v>
                      </c:pt>
                      <c:pt idx="1">
                        <c:v>7236</c:v>
                      </c:pt>
                      <c:pt idx="2">
                        <c:v>7179</c:v>
                      </c:pt>
                      <c:pt idx="3">
                        <c:v>6973</c:v>
                      </c:pt>
                      <c:pt idx="4">
                        <c:v>6789</c:v>
                      </c:pt>
                    </c:numCache>
                  </c:numRef>
                </c:val>
                <c:extLst xmlns:c15="http://schemas.microsoft.com/office/drawing/2012/chart">
                  <c:ext xmlns:c16="http://schemas.microsoft.com/office/drawing/2014/chart" uri="{C3380CC4-5D6E-409C-BE32-E72D297353CC}">
                    <c16:uniqueId val="{00000004-37A2-45F9-8DF6-CB79485033C3}"/>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日本!$A$7:$B$7</c15:sqref>
                        </c15:formulaRef>
                      </c:ext>
                    </c:extLst>
                    <c:strCache>
                      <c:ptCount val="2"/>
                      <c:pt idx="0">
                        <c:v>書籍扱コミック</c:v>
                      </c:pt>
                    </c:strCache>
                  </c:strRef>
                </c:tx>
                <c:spPr>
                  <a:solidFill>
                    <a:schemeClr val="accent3"/>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日本!$C$7:$AN$7</c15:sqref>
                        </c15:formulaRef>
                      </c:ext>
                    </c:extLst>
                    <c:numCache>
                      <c:formatCode>#,##0_);[Red]\(#,##0\)</c:formatCode>
                      <c:ptCount val="5"/>
                      <c:pt idx="0">
                        <c:v>205</c:v>
                      </c:pt>
                      <c:pt idx="1">
                        <c:v>184</c:v>
                      </c:pt>
                      <c:pt idx="2">
                        <c:v>191</c:v>
                      </c:pt>
                      <c:pt idx="3">
                        <c:v>179</c:v>
                      </c:pt>
                      <c:pt idx="4">
                        <c:v>202</c:v>
                      </c:pt>
                    </c:numCache>
                  </c:numRef>
                </c:val>
                <c:extLst xmlns:c15="http://schemas.microsoft.com/office/drawing/2012/chart">
                  <c:ext xmlns:c16="http://schemas.microsoft.com/office/drawing/2014/chart" uri="{C3380CC4-5D6E-409C-BE32-E72D297353CC}">
                    <c16:uniqueId val="{00000005-37A2-45F9-8DF6-CB79485033C3}"/>
                  </c:ext>
                </c:extLst>
              </c15:ser>
            </c15:filteredBarSeries>
            <c15:filteredBarSeries>
              <c15:ser>
                <c:idx val="3"/>
                <c:order val="3"/>
                <c:tx>
                  <c:strRef>
                    <c:extLst xmlns:c15="http://schemas.microsoft.com/office/drawing/2012/chart">
                      <c:ext xmlns:c15="http://schemas.microsoft.com/office/drawing/2012/chart" uri="{02D57815-91ED-43cb-92C2-25804820EDAC}">
                        <c15:formulaRef>
                          <c15:sqref>日本!$A$8:$B$8</c15:sqref>
                        </c15:formulaRef>
                      </c:ext>
                    </c:extLst>
                    <c:strCache>
                      <c:ptCount val="2"/>
                      <c:pt idx="0">
                        <c:v>紙雑誌</c:v>
                      </c:pt>
                    </c:strCache>
                  </c:strRef>
                </c:tx>
                <c:spPr>
                  <a:solidFill>
                    <a:schemeClr val="accent4"/>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日本!$C$8:$AN$8</c15:sqref>
                        </c15:formulaRef>
                      </c:ext>
                    </c:extLst>
                    <c:numCache>
                      <c:formatCode>#,##0_ </c:formatCode>
                      <c:ptCount val="5"/>
                      <c:pt idx="0">
                        <c:v>8520</c:v>
                      </c:pt>
                      <c:pt idx="1">
                        <c:v>7801</c:v>
                      </c:pt>
                      <c:pt idx="2">
                        <c:v>7339</c:v>
                      </c:pt>
                      <c:pt idx="3">
                        <c:v>6548</c:v>
                      </c:pt>
                      <c:pt idx="4">
                        <c:v>5930</c:v>
                      </c:pt>
                    </c:numCache>
                  </c:numRef>
                </c:val>
                <c:extLst xmlns:c15="http://schemas.microsoft.com/office/drawing/2012/chart">
                  <c:ext xmlns:c16="http://schemas.microsoft.com/office/drawing/2014/chart" uri="{C3380CC4-5D6E-409C-BE32-E72D297353CC}">
                    <c16:uniqueId val="{00000006-37A2-45F9-8DF6-CB79485033C3}"/>
                  </c:ext>
                </c:extLst>
              </c15:ser>
            </c15:filteredBarSeries>
            <c15:filteredBarSeries>
              <c15:ser>
                <c:idx val="4"/>
                <c:order val="4"/>
                <c:tx>
                  <c:strRef>
                    <c:extLst xmlns:c15="http://schemas.microsoft.com/office/drawing/2012/chart">
                      <c:ext xmlns:c15="http://schemas.microsoft.com/office/drawing/2012/chart" uri="{02D57815-91ED-43cb-92C2-25804820EDAC}">
                        <c15:formulaRef>
                          <c15:sqref>日本!$A$9:$B$9</c15:sqref>
                        </c15:formulaRef>
                      </c:ext>
                    </c:extLst>
                    <c:strCache>
                      <c:ptCount val="2"/>
                      <c:pt idx="0">
                        <c:v>月刊誌</c:v>
                      </c:pt>
                    </c:strCache>
                  </c:strRef>
                </c:tx>
                <c:spPr>
                  <a:solidFill>
                    <a:schemeClr val="accent5"/>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日本!$C$9:$AN$9</c15:sqref>
                        </c15:formulaRef>
                      </c:ext>
                    </c:extLst>
                    <c:numCache>
                      <c:formatCode>#,##0_ </c:formatCode>
                      <c:ptCount val="5"/>
                      <c:pt idx="0">
                        <c:v>6836</c:v>
                      </c:pt>
                      <c:pt idx="1">
                        <c:v>6346</c:v>
                      </c:pt>
                      <c:pt idx="2">
                        <c:v>6009</c:v>
                      </c:pt>
                      <c:pt idx="3">
                        <c:v>5339</c:v>
                      </c:pt>
                      <c:pt idx="4">
                        <c:v>4843</c:v>
                      </c:pt>
                    </c:numCache>
                  </c:numRef>
                </c:val>
                <c:extLst xmlns:c15="http://schemas.microsoft.com/office/drawing/2012/chart">
                  <c:ext xmlns:c16="http://schemas.microsoft.com/office/drawing/2014/chart" uri="{C3380CC4-5D6E-409C-BE32-E72D297353CC}">
                    <c16:uniqueId val="{00000007-37A2-45F9-8DF6-CB79485033C3}"/>
                  </c:ext>
                </c:extLst>
              </c15:ser>
            </c15:filteredBarSeries>
            <c15:filteredBarSeries>
              <c15:ser>
                <c:idx val="5"/>
                <c:order val="5"/>
                <c:tx>
                  <c:strRef>
                    <c:extLst xmlns:c15="http://schemas.microsoft.com/office/drawing/2012/chart">
                      <c:ext xmlns:c15="http://schemas.microsoft.com/office/drawing/2012/chart" uri="{02D57815-91ED-43cb-92C2-25804820EDAC}">
                        <c15:formulaRef>
                          <c15:sqref>日本!$A$10:$B$10</c15:sqref>
                        </c15:formulaRef>
                      </c:ext>
                    </c:extLst>
                    <c:strCache>
                      <c:ptCount val="2"/>
                      <c:pt idx="0">
                        <c:v>週刊誌</c:v>
                      </c:pt>
                    </c:strCache>
                  </c:strRef>
                </c:tx>
                <c:spPr>
                  <a:solidFill>
                    <a:schemeClr val="accent6"/>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日本!$C$10:$AN$10</c15:sqref>
                        </c15:formulaRef>
                      </c:ext>
                    </c:extLst>
                    <c:numCache>
                      <c:formatCode>#,##0_ </c:formatCode>
                      <c:ptCount val="5"/>
                      <c:pt idx="0">
                        <c:v>1684</c:v>
                      </c:pt>
                      <c:pt idx="1">
                        <c:v>1454</c:v>
                      </c:pt>
                      <c:pt idx="2">
                        <c:v>1331</c:v>
                      </c:pt>
                      <c:pt idx="3">
                        <c:v>1209</c:v>
                      </c:pt>
                      <c:pt idx="4">
                        <c:v>1087</c:v>
                      </c:pt>
                    </c:numCache>
                  </c:numRef>
                </c:val>
                <c:extLst xmlns:c15="http://schemas.microsoft.com/office/drawing/2012/chart">
                  <c:ext xmlns:c16="http://schemas.microsoft.com/office/drawing/2014/chart" uri="{C3380CC4-5D6E-409C-BE32-E72D297353CC}">
                    <c16:uniqueId val="{00000008-37A2-45F9-8DF6-CB79485033C3}"/>
                  </c:ext>
                </c:extLst>
              </c15:ser>
            </c15:filteredBarSeries>
            <c15:filteredBarSeries>
              <c15:ser>
                <c:idx val="6"/>
                <c:order val="6"/>
                <c:tx>
                  <c:strRef>
                    <c:extLst xmlns:c15="http://schemas.microsoft.com/office/drawing/2012/chart">
                      <c:ext xmlns:c15="http://schemas.microsoft.com/office/drawing/2012/chart" uri="{02D57815-91ED-43cb-92C2-25804820EDAC}">
                        <c15:formulaRef>
                          <c15:sqref>日本!$A$13:$B$13</c15:sqref>
                        </c15:formulaRef>
                      </c:ext>
                    </c:extLst>
                    <c:strCache>
                      <c:ptCount val="2"/>
                      <c:pt idx="0">
                        <c:v>雑誌扱コミック</c:v>
                      </c:pt>
                    </c:strCache>
                  </c:strRef>
                </c:tx>
                <c:spPr>
                  <a:solidFill>
                    <a:schemeClr val="accent1">
                      <a:lumMod val="6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日本!$C$13:$AN$13</c15:sqref>
                        </c15:formulaRef>
                      </c:ext>
                    </c:extLst>
                    <c:numCache>
                      <c:formatCode>#,##0_ </c:formatCode>
                      <c:ptCount val="5"/>
                      <c:pt idx="0">
                        <c:v>2051</c:v>
                      </c:pt>
                      <c:pt idx="1">
                        <c:v>1919</c:v>
                      </c:pt>
                      <c:pt idx="2">
                        <c:v>1756</c:v>
                      </c:pt>
                      <c:pt idx="3" formatCode="0_ ">
                        <c:v>1486</c:v>
                      </c:pt>
                      <c:pt idx="4">
                        <c:v>1387</c:v>
                      </c:pt>
                    </c:numCache>
                  </c:numRef>
                </c:val>
                <c:extLst xmlns:c15="http://schemas.microsoft.com/office/drawing/2012/chart">
                  <c:ext xmlns:c16="http://schemas.microsoft.com/office/drawing/2014/chart" uri="{C3380CC4-5D6E-409C-BE32-E72D297353CC}">
                    <c16:uniqueId val="{00000009-37A2-45F9-8DF6-CB79485033C3}"/>
                  </c:ext>
                </c:extLst>
              </c15:ser>
            </c15:filteredBarSeries>
            <c15:filteredBarSeries>
              <c15:ser>
                <c:idx val="7"/>
                <c:order val="7"/>
                <c:tx>
                  <c:strRef>
                    <c:extLst xmlns:c15="http://schemas.microsoft.com/office/drawing/2012/chart">
                      <c:ext xmlns:c15="http://schemas.microsoft.com/office/drawing/2012/chart" uri="{02D57815-91ED-43cb-92C2-25804820EDAC}">
                        <c15:formulaRef>
                          <c15:sqref>日本!$A$16:$B$16</c15:sqref>
                        </c15:formulaRef>
                      </c:ext>
                    </c:extLst>
                    <c:strCache>
                      <c:ptCount val="2"/>
                      <c:pt idx="0">
                        <c:v>紙出版合計</c:v>
                      </c:pt>
                    </c:strCache>
                  </c:strRef>
                </c:tx>
                <c:spPr>
                  <a:solidFill>
                    <a:schemeClr val="accent2">
                      <a:lumMod val="6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日本!$C$16:$AN$16</c15:sqref>
                        </c15:formulaRef>
                      </c:ext>
                    </c:extLst>
                    <c:numCache>
                      <c:formatCode>#,##0_ </c:formatCode>
                      <c:ptCount val="5"/>
                      <c:pt idx="0">
                        <c:v>16065</c:v>
                      </c:pt>
                      <c:pt idx="1">
                        <c:v>15220</c:v>
                      </c:pt>
                      <c:pt idx="2">
                        <c:v>14709</c:v>
                      </c:pt>
                      <c:pt idx="3">
                        <c:v>13701</c:v>
                      </c:pt>
                      <c:pt idx="4">
                        <c:v>12921</c:v>
                      </c:pt>
                    </c:numCache>
                  </c:numRef>
                </c:val>
                <c:extLst xmlns:c15="http://schemas.microsoft.com/office/drawing/2012/chart">
                  <c:ext xmlns:c16="http://schemas.microsoft.com/office/drawing/2014/chart" uri="{C3380CC4-5D6E-409C-BE32-E72D297353CC}">
                    <c16:uniqueId val="{0000000A-37A2-45F9-8DF6-CB79485033C3}"/>
                  </c:ext>
                </c:extLst>
              </c15:ser>
            </c15:filteredBarSeries>
            <c15:filteredBarSeries>
              <c15:ser>
                <c:idx val="8"/>
                <c:order val="8"/>
                <c:tx>
                  <c:strRef>
                    <c:extLst xmlns:c15="http://schemas.microsoft.com/office/drawing/2012/chart">
                      <c:ext xmlns:c15="http://schemas.microsoft.com/office/drawing/2012/chart" uri="{02D57815-91ED-43cb-92C2-25804820EDAC}">
                        <c15:formulaRef>
                          <c15:sqref>日本!$A$17:$B$17</c15:sqref>
                        </c15:formulaRef>
                      </c:ext>
                    </c:extLst>
                    <c:strCache>
                      <c:ptCount val="2"/>
                      <c:pt idx="0">
                        <c:v>電子書籍</c:v>
                      </c:pt>
                    </c:strCache>
                  </c:strRef>
                </c:tx>
                <c:spPr>
                  <a:solidFill>
                    <a:schemeClr val="accent3">
                      <a:lumMod val="6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日本!$C$17:$AN$17</c15:sqref>
                        </c15:formulaRef>
                      </c:ext>
                    </c:extLst>
                    <c:numCache>
                      <c:formatCode>#,##0_ </c:formatCode>
                      <c:ptCount val="5"/>
                      <c:pt idx="0">
                        <c:v>1074</c:v>
                      </c:pt>
                      <c:pt idx="1">
                        <c:v>1377</c:v>
                      </c:pt>
                      <c:pt idx="2">
                        <c:v>1718</c:v>
                      </c:pt>
                      <c:pt idx="3">
                        <c:v>2001</c:v>
                      </c:pt>
                      <c:pt idx="4">
                        <c:v>2286</c:v>
                      </c:pt>
                    </c:numCache>
                  </c:numRef>
                </c:val>
                <c:extLst xmlns:c15="http://schemas.microsoft.com/office/drawing/2012/chart">
                  <c:ext xmlns:c16="http://schemas.microsoft.com/office/drawing/2014/chart" uri="{C3380CC4-5D6E-409C-BE32-E72D297353CC}">
                    <c16:uniqueId val="{0000000B-37A2-45F9-8DF6-CB79485033C3}"/>
                  </c:ext>
                </c:extLst>
              </c15:ser>
            </c15:filteredBarSeries>
            <c15:filteredBarSeries>
              <c15:ser>
                <c:idx val="12"/>
                <c:order val="12"/>
                <c:tx>
                  <c:strRef>
                    <c:extLst xmlns:c15="http://schemas.microsoft.com/office/drawing/2012/chart">
                      <c:ext xmlns:c15="http://schemas.microsoft.com/office/drawing/2012/chart" uri="{02D57815-91ED-43cb-92C2-25804820EDAC}">
                        <c15:formulaRef>
                          <c15:sqref>日本!$A$21:$B$21</c15:sqref>
                        </c15:formulaRef>
                      </c:ext>
                    </c:extLst>
                    <c:strCache>
                      <c:ptCount val="2"/>
                      <c:pt idx="0">
                        <c:v>電子出版合計</c:v>
                      </c:pt>
                    </c:strCache>
                  </c:strRef>
                </c:tx>
                <c:spPr>
                  <a:solidFill>
                    <a:schemeClr val="accent1">
                      <a:lumMod val="80000"/>
                      <a:lumOff val="2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日本!$C$21:$AN$21</c15:sqref>
                        </c15:formulaRef>
                      </c:ext>
                    </c:extLst>
                    <c:numCache>
                      <c:formatCode>#,##0_ </c:formatCode>
                      <c:ptCount val="5"/>
                      <c:pt idx="0">
                        <c:v>1144</c:v>
                      </c:pt>
                      <c:pt idx="1">
                        <c:v>1502</c:v>
                      </c:pt>
                      <c:pt idx="2">
                        <c:v>1909</c:v>
                      </c:pt>
                      <c:pt idx="3">
                        <c:v>2215</c:v>
                      </c:pt>
                      <c:pt idx="4">
                        <c:v>2479</c:v>
                      </c:pt>
                    </c:numCache>
                  </c:numRef>
                </c:val>
                <c:extLst xmlns:c15="http://schemas.microsoft.com/office/drawing/2012/chart">
                  <c:ext xmlns:c16="http://schemas.microsoft.com/office/drawing/2014/chart" uri="{C3380CC4-5D6E-409C-BE32-E72D297353CC}">
                    <c16:uniqueId val="{0000000C-37A2-45F9-8DF6-CB79485033C3}"/>
                  </c:ext>
                </c:extLst>
              </c15:ser>
            </c15:filteredBarSeries>
            <c15:filteredBarSeries>
              <c15:ser>
                <c:idx val="13"/>
                <c:order val="13"/>
                <c:tx>
                  <c:strRef>
                    <c:extLst xmlns:c15="http://schemas.microsoft.com/office/drawing/2012/chart">
                      <c:ext xmlns:c15="http://schemas.microsoft.com/office/drawing/2012/chart" uri="{02D57815-91ED-43cb-92C2-25804820EDAC}">
                        <c15:formulaRef>
                          <c15:sqref>日本!$A$22:$B$22</c15:sqref>
                        </c15:formulaRef>
                      </c:ext>
                    </c:extLst>
                    <c:strCache>
                      <c:ptCount val="2"/>
                      <c:pt idx="0">
                        <c:v>出版物合計</c:v>
                      </c:pt>
                    </c:strCache>
                  </c:strRef>
                </c:tx>
                <c:spPr>
                  <a:solidFill>
                    <a:schemeClr val="accent2">
                      <a:lumMod val="80000"/>
                      <a:lumOff val="2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日本!$C$22:$AN$22</c15:sqref>
                        </c15:formulaRef>
                      </c:ext>
                    </c:extLst>
                    <c:numCache>
                      <c:formatCode>#,##0_ </c:formatCode>
                      <c:ptCount val="5"/>
                      <c:pt idx="0">
                        <c:v>17209</c:v>
                      </c:pt>
                      <c:pt idx="1">
                        <c:v>16722</c:v>
                      </c:pt>
                      <c:pt idx="2">
                        <c:v>16618</c:v>
                      </c:pt>
                      <c:pt idx="3">
                        <c:v>15916</c:v>
                      </c:pt>
                      <c:pt idx="4">
                        <c:v>15400</c:v>
                      </c:pt>
                    </c:numCache>
                  </c:numRef>
                </c:val>
                <c:extLst xmlns:c15="http://schemas.microsoft.com/office/drawing/2012/chart">
                  <c:ext xmlns:c16="http://schemas.microsoft.com/office/drawing/2014/chart" uri="{C3380CC4-5D6E-409C-BE32-E72D297353CC}">
                    <c16:uniqueId val="{0000000D-37A2-45F9-8DF6-CB79485033C3}"/>
                  </c:ext>
                </c:extLst>
              </c15:ser>
            </c15:filteredBarSeries>
          </c:ext>
        </c:extLst>
      </c:barChart>
      <c:catAx>
        <c:axId val="38092539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20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ja-JP"/>
          </a:p>
        </c:txPr>
        <c:crossAx val="380923096"/>
        <c:crosses val="autoZero"/>
        <c:auto val="1"/>
        <c:lblAlgn val="ctr"/>
        <c:lblOffset val="100"/>
        <c:noMultiLvlLbl val="0"/>
      </c:catAx>
      <c:valAx>
        <c:axId val="380923096"/>
        <c:scaling>
          <c:orientation val="minMax"/>
          <c:max val="2500"/>
          <c:min val="0"/>
        </c:scaling>
        <c:delete val="0"/>
        <c:axPos val="b"/>
        <c:majorGridlines>
          <c:spPr>
            <a:ln w="9525" cap="flat" cmpd="sng" algn="ctr">
              <a:solidFill>
                <a:schemeClr val="tx1">
                  <a:lumMod val="15000"/>
                  <a:lumOff val="85000"/>
                </a:schemeClr>
              </a:solidFill>
              <a:round/>
            </a:ln>
            <a:effectLst/>
          </c:spPr>
        </c:majorGridlines>
        <c:numFmt formatCode="#,##0_);[Red]\(#,##0\)" sourceLinked="0"/>
        <c:majorTickMark val="out"/>
        <c:minorTickMark val="none"/>
        <c:tickLblPos val="nextTo"/>
        <c:spPr>
          <a:noFill/>
          <a:ln>
            <a:solidFill>
              <a:schemeClr val="accent1">
                <a:shade val="50000"/>
              </a:schemeClr>
            </a:solidFill>
          </a:ln>
          <a:effectLst/>
        </c:spPr>
        <c:txPr>
          <a:bodyPr rot="-60000000" spcFirstLastPara="1" vertOverflow="ellipsis" vert="horz" wrap="square" anchor="ctr" anchorCtr="1"/>
          <a:lstStyle/>
          <a:p>
            <a:pPr>
              <a:defRPr lang="ja-JP" sz="20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ja-JP"/>
          </a:p>
        </c:txPr>
        <c:crossAx val="380925392"/>
        <c:crosses val="autoZero"/>
        <c:crossBetween val="between"/>
        <c:majorUnit val="250"/>
      </c:valAx>
      <c:spPr>
        <a:noFill/>
        <a:ln>
          <a:noFill/>
        </a:ln>
        <a:effectLst/>
      </c:spPr>
    </c:plotArea>
    <c:legend>
      <c:legendPos val="b"/>
      <c:layout>
        <c:manualLayout>
          <c:xMode val="edge"/>
          <c:yMode val="edge"/>
          <c:x val="0.17131217104108551"/>
          <c:y val="7.8728125060162097E-3"/>
          <c:w val="0.65679640190610222"/>
          <c:h val="9.5494500381828801E-2"/>
        </c:manualLayout>
      </c:layout>
      <c:overlay val="0"/>
      <c:spPr>
        <a:noFill/>
        <a:ln>
          <a:noFill/>
        </a:ln>
        <a:effectLst/>
      </c:spPr>
      <c:txPr>
        <a:bodyPr rot="0" spcFirstLastPara="1" vertOverflow="ellipsis" vert="horz" wrap="square" anchor="ctr" anchorCtr="1"/>
        <a:lstStyle/>
        <a:p>
          <a:pPr>
            <a:defRPr lang="ja-JP" sz="20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465404649697592E-2"/>
          <c:y val="3.4579261929608196E-2"/>
          <c:w val="0.88354416380445022"/>
          <c:h val="0.81395868230039081"/>
        </c:manualLayout>
      </c:layout>
      <c:barChart>
        <c:barDir val="col"/>
        <c:grouping val="stacked"/>
        <c:varyColors val="0"/>
        <c:ser>
          <c:idx val="9"/>
          <c:order val="8"/>
          <c:tx>
            <c:strRef>
              <c:f>日本!$A$14:$B$14</c:f>
              <c:strCache>
                <c:ptCount val="2"/>
                <c:pt idx="0">
                  <c:v>紙コミック(単行本)</c:v>
                </c:pt>
              </c:strCache>
            </c:strRef>
          </c:tx>
          <c:spPr>
            <a:solidFill>
              <a:srgbClr val="00A4DE"/>
            </a:solidFill>
            <a:ln>
              <a:noFill/>
            </a:ln>
            <a:effectLst/>
          </c:spPr>
          <c:invertIfNegative val="0"/>
          <c:cat>
            <c:numRef>
              <c:f>日本!$C$4:$AN$4</c:f>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f>日本!$C$14:$AN$14</c:f>
              <c:numCache>
                <c:formatCode>#,##0_ </c:formatCode>
                <c:ptCount val="15"/>
                <c:pt idx="0">
                  <c:v>2498</c:v>
                </c:pt>
                <c:pt idx="1">
                  <c:v>2602</c:v>
                </c:pt>
                <c:pt idx="2">
                  <c:v>2532</c:v>
                </c:pt>
                <c:pt idx="3">
                  <c:v>2495</c:v>
                </c:pt>
                <c:pt idx="4">
                  <c:v>2372</c:v>
                </c:pt>
                <c:pt idx="5">
                  <c:v>2274</c:v>
                </c:pt>
                <c:pt idx="6">
                  <c:v>2315</c:v>
                </c:pt>
                <c:pt idx="7">
                  <c:v>2253</c:v>
                </c:pt>
                <c:pt idx="8">
                  <c:v>2201</c:v>
                </c:pt>
                <c:pt idx="9">
                  <c:v>2231</c:v>
                </c:pt>
                <c:pt idx="10">
                  <c:v>2256</c:v>
                </c:pt>
                <c:pt idx="11">
                  <c:v>2103</c:v>
                </c:pt>
                <c:pt idx="12">
                  <c:v>1947</c:v>
                </c:pt>
                <c:pt idx="13" formatCode="0_ ">
                  <c:v>1665</c:v>
                </c:pt>
                <c:pt idx="14">
                  <c:v>1589</c:v>
                </c:pt>
              </c:numCache>
            </c:numRef>
          </c:val>
          <c:extLst>
            <c:ext xmlns:c16="http://schemas.microsoft.com/office/drawing/2014/chart" uri="{C3380CC4-5D6E-409C-BE32-E72D297353CC}">
              <c16:uniqueId val="{00000000-E062-465C-B019-B750717C09C2}"/>
            </c:ext>
          </c:extLst>
        </c:ser>
        <c:ser>
          <c:idx val="7"/>
          <c:order val="9"/>
          <c:tx>
            <c:strRef>
              <c:f>日本!$A$12:$B$12</c:f>
              <c:strCache>
                <c:ptCount val="2"/>
                <c:pt idx="0">
                  <c:v>紙雑誌(コミック)</c:v>
                </c:pt>
              </c:strCache>
            </c:strRef>
          </c:tx>
          <c:spPr>
            <a:solidFill>
              <a:srgbClr val="FFC000"/>
            </a:solidFill>
            <a:ln>
              <a:noFill/>
            </a:ln>
            <a:effectLst/>
          </c:spPr>
          <c:invertIfNegative val="0"/>
          <c:cat>
            <c:numRef>
              <c:f>日本!$C$4:$AN$4</c:f>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f>日本!$C$12:$AN$12</c:f>
              <c:numCache>
                <c:formatCode>#,##0_ </c:formatCode>
                <c:ptCount val="15"/>
                <c:pt idx="0">
                  <c:v>2549</c:v>
                </c:pt>
                <c:pt idx="1">
                  <c:v>2421</c:v>
                </c:pt>
                <c:pt idx="2">
                  <c:v>2277</c:v>
                </c:pt>
                <c:pt idx="3">
                  <c:v>2204</c:v>
                </c:pt>
                <c:pt idx="4">
                  <c:v>2111</c:v>
                </c:pt>
                <c:pt idx="5">
                  <c:v>1913</c:v>
                </c:pt>
                <c:pt idx="6">
                  <c:v>1776</c:v>
                </c:pt>
                <c:pt idx="7">
                  <c:v>1650</c:v>
                </c:pt>
                <c:pt idx="8">
                  <c:v>1564</c:v>
                </c:pt>
                <c:pt idx="9">
                  <c:v>1438</c:v>
                </c:pt>
                <c:pt idx="10">
                  <c:v>1313</c:v>
                </c:pt>
                <c:pt idx="11">
                  <c:v>1166</c:v>
                </c:pt>
                <c:pt idx="12">
                  <c:v>1016</c:v>
                </c:pt>
                <c:pt idx="13">
                  <c:v>917</c:v>
                </c:pt>
                <c:pt idx="14">
                  <c:v>824</c:v>
                </c:pt>
              </c:numCache>
            </c:numRef>
          </c:val>
          <c:extLst>
            <c:ext xmlns:c16="http://schemas.microsoft.com/office/drawing/2014/chart" uri="{C3380CC4-5D6E-409C-BE32-E72D297353CC}">
              <c16:uniqueId val="{00000001-E062-465C-B019-B750717C09C2}"/>
            </c:ext>
          </c:extLst>
        </c:ser>
        <c:ser>
          <c:idx val="13"/>
          <c:order val="13"/>
          <c:tx>
            <c:strRef>
              <c:f>日本!$A$18:$B$18</c:f>
              <c:strCache>
                <c:ptCount val="2"/>
                <c:pt idx="0">
                  <c:v>電子コミック</c:v>
                </c:pt>
              </c:strCache>
            </c:strRef>
          </c:tx>
          <c:spPr>
            <a:solidFill>
              <a:srgbClr val="C00000"/>
            </a:solidFill>
            <a:ln>
              <a:noFill/>
            </a:ln>
            <a:effectLst/>
          </c:spPr>
          <c:invertIfNegative val="0"/>
          <c:cat>
            <c:numRef>
              <c:f>日本!$C$4:$AN$4</c:f>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f>日本!$C$18:$AN$18</c:f>
              <c:numCache>
                <c:formatCode>#,##0_ </c:formatCode>
                <c:ptCount val="15"/>
                <c:pt idx="0">
                  <c:v>44</c:v>
                </c:pt>
                <c:pt idx="1">
                  <c:v>90</c:v>
                </c:pt>
                <c:pt idx="2">
                  <c:v>170</c:v>
                </c:pt>
                <c:pt idx="3">
                  <c:v>320</c:v>
                </c:pt>
                <c:pt idx="4">
                  <c:v>418</c:v>
                </c:pt>
                <c:pt idx="5">
                  <c:v>517</c:v>
                </c:pt>
                <c:pt idx="6">
                  <c:v>553</c:v>
                </c:pt>
                <c:pt idx="7">
                  <c:v>535</c:v>
                </c:pt>
                <c:pt idx="8">
                  <c:v>583</c:v>
                </c:pt>
                <c:pt idx="9">
                  <c:v>749</c:v>
                </c:pt>
                <c:pt idx="10">
                  <c:v>882</c:v>
                </c:pt>
                <c:pt idx="11">
                  <c:v>1149</c:v>
                </c:pt>
                <c:pt idx="12">
                  <c:v>1460</c:v>
                </c:pt>
                <c:pt idx="13">
                  <c:v>1711</c:v>
                </c:pt>
                <c:pt idx="14">
                  <c:v>1965</c:v>
                </c:pt>
              </c:numCache>
            </c:numRef>
          </c:val>
          <c:extLst>
            <c:ext xmlns:c16="http://schemas.microsoft.com/office/drawing/2014/chart" uri="{C3380CC4-5D6E-409C-BE32-E72D297353CC}">
              <c16:uniqueId val="{00000002-E062-465C-B019-B750717C09C2}"/>
            </c:ext>
          </c:extLst>
        </c:ser>
        <c:dLbls>
          <c:showLegendKey val="0"/>
          <c:showVal val="0"/>
          <c:showCatName val="0"/>
          <c:showSerName val="0"/>
          <c:showPercent val="0"/>
          <c:showBubbleSize val="0"/>
        </c:dLbls>
        <c:gapWidth val="100"/>
        <c:overlap val="100"/>
        <c:axId val="365209832"/>
        <c:axId val="366267976"/>
        <c:extLst>
          <c:ext xmlns:c15="http://schemas.microsoft.com/office/drawing/2012/chart" uri="{02D57815-91ED-43cb-92C2-25804820EDAC}">
            <c15:filteredBarSeries>
              <c15:ser>
                <c:idx val="0"/>
                <c:order val="0"/>
                <c:tx>
                  <c:strRef>
                    <c:extLst>
                      <c:ext uri="{02D57815-91ED-43cb-92C2-25804820EDAC}">
                        <c15:formulaRef>
                          <c15:sqref>日本!$A$5:$B$5</c15:sqref>
                        </c15:formulaRef>
                      </c:ext>
                    </c:extLst>
                    <c:strCache>
                      <c:ptCount val="2"/>
                      <c:pt idx="0">
                        <c:v>紙書籍</c:v>
                      </c:pt>
                    </c:strCache>
                  </c:strRef>
                </c:tx>
                <c:spPr>
                  <a:solidFill>
                    <a:schemeClr val="accent1"/>
                  </a:solidFill>
                  <a:ln>
                    <a:noFill/>
                  </a:ln>
                  <a:effectLst/>
                </c:spPr>
                <c:invertIfNegative val="0"/>
                <c:cat>
                  <c:numRef>
                    <c:extLst>
                      <c:ex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c:ext uri="{02D57815-91ED-43cb-92C2-25804820EDAC}">
                        <c15:formulaRef>
                          <c15:sqref>日本!$C$5:$AN$5</c15:sqref>
                        </c15:formulaRef>
                      </c:ext>
                    </c:extLst>
                    <c:numCache>
                      <c:formatCode>#,##0_ </c:formatCode>
                      <c:ptCount val="15"/>
                      <c:pt idx="0">
                        <c:v>9429.4</c:v>
                      </c:pt>
                      <c:pt idx="1">
                        <c:v>9197.2999999999993</c:v>
                      </c:pt>
                      <c:pt idx="2">
                        <c:v>9325.7999999999993</c:v>
                      </c:pt>
                      <c:pt idx="3">
                        <c:v>9025.7999999999993</c:v>
                      </c:pt>
                      <c:pt idx="4">
                        <c:v>8878.1</c:v>
                      </c:pt>
                      <c:pt idx="5">
                        <c:v>8491.7999999999993</c:v>
                      </c:pt>
                      <c:pt idx="6">
                        <c:v>8212.9</c:v>
                      </c:pt>
                      <c:pt idx="7">
                        <c:v>8199</c:v>
                      </c:pt>
                      <c:pt idx="8">
                        <c:v>8013</c:v>
                      </c:pt>
                      <c:pt idx="9">
                        <c:v>7851</c:v>
                      </c:pt>
                      <c:pt idx="10">
                        <c:v>7545</c:v>
                      </c:pt>
                      <c:pt idx="11">
                        <c:v>7420</c:v>
                      </c:pt>
                      <c:pt idx="12">
                        <c:v>7370</c:v>
                      </c:pt>
                      <c:pt idx="13">
                        <c:v>7152</c:v>
                      </c:pt>
                      <c:pt idx="14">
                        <c:v>6991</c:v>
                      </c:pt>
                    </c:numCache>
                  </c:numRef>
                </c:val>
                <c:extLst>
                  <c:ext xmlns:c16="http://schemas.microsoft.com/office/drawing/2014/chart" uri="{C3380CC4-5D6E-409C-BE32-E72D297353CC}">
                    <c16:uniqueId val="{00000003-E062-465C-B019-B750717C09C2}"/>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日本!$A$6:$B$6</c15:sqref>
                        </c15:formulaRef>
                      </c:ext>
                    </c:extLst>
                    <c:strCache>
                      <c:ptCount val="2"/>
                      <c:pt idx="0">
                        <c:v>紙書籍(一般)</c:v>
                      </c:pt>
                    </c:strCache>
                  </c:strRef>
                </c:tx>
                <c:spPr>
                  <a:solidFill>
                    <a:schemeClr val="accent2"/>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日本!$C$6:$AN$6</c15:sqref>
                        </c15:formulaRef>
                      </c:ext>
                    </c:extLst>
                    <c:numCache>
                      <c:formatCode>#,##0_);[Red]\(#,##0\)</c:formatCode>
                      <c:ptCount val="15"/>
                      <c:pt idx="0">
                        <c:v>9149.4</c:v>
                      </c:pt>
                      <c:pt idx="1">
                        <c:v>8934.2999999999993</c:v>
                      </c:pt>
                      <c:pt idx="2">
                        <c:v>9087.7999999999993</c:v>
                      </c:pt>
                      <c:pt idx="3">
                        <c:v>8752.7999999999993</c:v>
                      </c:pt>
                      <c:pt idx="4">
                        <c:v>8599.1</c:v>
                      </c:pt>
                      <c:pt idx="5">
                        <c:v>8254.7999999999993</c:v>
                      </c:pt>
                      <c:pt idx="6">
                        <c:v>7978.9</c:v>
                      </c:pt>
                      <c:pt idx="7">
                        <c:v>7966</c:v>
                      </c:pt>
                      <c:pt idx="8">
                        <c:v>7797</c:v>
                      </c:pt>
                      <c:pt idx="9">
                        <c:v>7647</c:v>
                      </c:pt>
                      <c:pt idx="10">
                        <c:v>7340</c:v>
                      </c:pt>
                      <c:pt idx="11">
                        <c:v>7236</c:v>
                      </c:pt>
                      <c:pt idx="12">
                        <c:v>7179</c:v>
                      </c:pt>
                      <c:pt idx="13">
                        <c:v>6973</c:v>
                      </c:pt>
                      <c:pt idx="14">
                        <c:v>6789</c:v>
                      </c:pt>
                    </c:numCache>
                  </c:numRef>
                </c:val>
                <c:extLst xmlns:c15="http://schemas.microsoft.com/office/drawing/2012/chart">
                  <c:ext xmlns:c16="http://schemas.microsoft.com/office/drawing/2014/chart" uri="{C3380CC4-5D6E-409C-BE32-E72D297353CC}">
                    <c16:uniqueId val="{00000004-E062-465C-B019-B750717C09C2}"/>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日本!$A$7:$B$7</c15:sqref>
                        </c15:formulaRef>
                      </c:ext>
                    </c:extLst>
                    <c:strCache>
                      <c:ptCount val="2"/>
                      <c:pt idx="0">
                        <c:v>書籍扱コミック</c:v>
                      </c:pt>
                    </c:strCache>
                  </c:strRef>
                </c:tx>
                <c:spPr>
                  <a:solidFill>
                    <a:schemeClr val="accent3"/>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日本!$C$7:$AN$7</c15:sqref>
                        </c15:formulaRef>
                      </c:ext>
                    </c:extLst>
                    <c:numCache>
                      <c:formatCode>#,##0_);[Red]\(#,##0\)</c:formatCode>
                      <c:ptCount val="15"/>
                      <c:pt idx="0">
                        <c:v>280</c:v>
                      </c:pt>
                      <c:pt idx="1">
                        <c:v>263</c:v>
                      </c:pt>
                      <c:pt idx="2">
                        <c:v>238</c:v>
                      </c:pt>
                      <c:pt idx="3">
                        <c:v>273</c:v>
                      </c:pt>
                      <c:pt idx="4">
                        <c:v>279</c:v>
                      </c:pt>
                      <c:pt idx="5">
                        <c:v>237</c:v>
                      </c:pt>
                      <c:pt idx="6">
                        <c:v>234</c:v>
                      </c:pt>
                      <c:pt idx="7">
                        <c:v>233</c:v>
                      </c:pt>
                      <c:pt idx="8">
                        <c:v>216</c:v>
                      </c:pt>
                      <c:pt idx="9">
                        <c:v>204</c:v>
                      </c:pt>
                      <c:pt idx="10">
                        <c:v>205</c:v>
                      </c:pt>
                      <c:pt idx="11">
                        <c:v>184</c:v>
                      </c:pt>
                      <c:pt idx="12">
                        <c:v>191</c:v>
                      </c:pt>
                      <c:pt idx="13">
                        <c:v>179</c:v>
                      </c:pt>
                      <c:pt idx="14">
                        <c:v>202</c:v>
                      </c:pt>
                    </c:numCache>
                  </c:numRef>
                </c:val>
                <c:extLst xmlns:c15="http://schemas.microsoft.com/office/drawing/2012/chart">
                  <c:ext xmlns:c16="http://schemas.microsoft.com/office/drawing/2014/chart" uri="{C3380CC4-5D6E-409C-BE32-E72D297353CC}">
                    <c16:uniqueId val="{00000005-E062-465C-B019-B750717C09C2}"/>
                  </c:ext>
                </c:extLst>
              </c15:ser>
            </c15:filteredBarSeries>
            <c15:filteredBarSeries>
              <c15:ser>
                <c:idx val="3"/>
                <c:order val="3"/>
                <c:tx>
                  <c:strRef>
                    <c:extLst xmlns:c15="http://schemas.microsoft.com/office/drawing/2012/chart">
                      <c:ext xmlns:c15="http://schemas.microsoft.com/office/drawing/2012/chart" uri="{02D57815-91ED-43cb-92C2-25804820EDAC}">
                        <c15:formulaRef>
                          <c15:sqref>日本!$A$8:$B$8</c15:sqref>
                        </c15:formulaRef>
                      </c:ext>
                    </c:extLst>
                    <c:strCache>
                      <c:ptCount val="2"/>
                      <c:pt idx="0">
                        <c:v>紙雑誌</c:v>
                      </c:pt>
                    </c:strCache>
                  </c:strRef>
                </c:tx>
                <c:spPr>
                  <a:solidFill>
                    <a:schemeClr val="accent4"/>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日本!$C$8:$AN$8</c15:sqref>
                        </c15:formulaRef>
                      </c:ext>
                    </c:extLst>
                    <c:numCache>
                      <c:formatCode>#,##0_ </c:formatCode>
                      <c:ptCount val="15"/>
                      <c:pt idx="0">
                        <c:v>12998.3</c:v>
                      </c:pt>
                      <c:pt idx="1">
                        <c:v>12767.1</c:v>
                      </c:pt>
                      <c:pt idx="2">
                        <c:v>12199.6</c:v>
                      </c:pt>
                      <c:pt idx="3">
                        <c:v>11827.3</c:v>
                      </c:pt>
                      <c:pt idx="4">
                        <c:v>11299.3</c:v>
                      </c:pt>
                      <c:pt idx="5">
                        <c:v>10863.9</c:v>
                      </c:pt>
                      <c:pt idx="6">
                        <c:v>10535.5</c:v>
                      </c:pt>
                      <c:pt idx="7">
                        <c:v>9844</c:v>
                      </c:pt>
                      <c:pt idx="8">
                        <c:v>9385</c:v>
                      </c:pt>
                      <c:pt idx="9">
                        <c:v>8972</c:v>
                      </c:pt>
                      <c:pt idx="10">
                        <c:v>8520</c:v>
                      </c:pt>
                      <c:pt idx="11">
                        <c:v>7801</c:v>
                      </c:pt>
                      <c:pt idx="12">
                        <c:v>7339</c:v>
                      </c:pt>
                      <c:pt idx="13">
                        <c:v>6548</c:v>
                      </c:pt>
                      <c:pt idx="14">
                        <c:v>5930</c:v>
                      </c:pt>
                    </c:numCache>
                  </c:numRef>
                </c:val>
                <c:extLst xmlns:c15="http://schemas.microsoft.com/office/drawing/2012/chart">
                  <c:ext xmlns:c16="http://schemas.microsoft.com/office/drawing/2014/chart" uri="{C3380CC4-5D6E-409C-BE32-E72D297353CC}">
                    <c16:uniqueId val="{00000006-E062-465C-B019-B750717C09C2}"/>
                  </c:ext>
                </c:extLst>
              </c15:ser>
            </c15:filteredBarSeries>
            <c15:filteredBarSeries>
              <c15:ser>
                <c:idx val="4"/>
                <c:order val="4"/>
                <c:tx>
                  <c:strRef>
                    <c:extLst xmlns:c15="http://schemas.microsoft.com/office/drawing/2012/chart">
                      <c:ext xmlns:c15="http://schemas.microsoft.com/office/drawing/2012/chart" uri="{02D57815-91ED-43cb-92C2-25804820EDAC}">
                        <c15:formulaRef>
                          <c15:sqref>日本!$A$9:$B$9</c15:sqref>
                        </c15:formulaRef>
                      </c:ext>
                    </c:extLst>
                    <c:strCache>
                      <c:ptCount val="2"/>
                      <c:pt idx="0">
                        <c:v>月刊誌</c:v>
                      </c:pt>
                    </c:strCache>
                  </c:strRef>
                </c:tx>
                <c:spPr>
                  <a:solidFill>
                    <a:schemeClr val="accent5"/>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日本!$C$9:$AN$9</c15:sqref>
                        </c15:formulaRef>
                      </c:ext>
                    </c:extLst>
                    <c:numCache>
                      <c:formatCode>#,##0_ </c:formatCode>
                      <c:ptCount val="15"/>
                      <c:pt idx="0">
                        <c:v>9918.9</c:v>
                      </c:pt>
                      <c:pt idx="1">
                        <c:v>9905.4</c:v>
                      </c:pt>
                      <c:pt idx="2">
                        <c:v>9523</c:v>
                      </c:pt>
                      <c:pt idx="3">
                        <c:v>9129.6</c:v>
                      </c:pt>
                      <c:pt idx="4">
                        <c:v>8722.2000000000007</c:v>
                      </c:pt>
                      <c:pt idx="5">
                        <c:v>8445.1</c:v>
                      </c:pt>
                      <c:pt idx="6">
                        <c:v>8242.4</c:v>
                      </c:pt>
                      <c:pt idx="7">
                        <c:v>7729</c:v>
                      </c:pt>
                      <c:pt idx="8">
                        <c:v>7374</c:v>
                      </c:pt>
                      <c:pt idx="9">
                        <c:v>7124</c:v>
                      </c:pt>
                      <c:pt idx="10">
                        <c:v>6836</c:v>
                      </c:pt>
                      <c:pt idx="11">
                        <c:v>6346</c:v>
                      </c:pt>
                      <c:pt idx="12">
                        <c:v>6009</c:v>
                      </c:pt>
                      <c:pt idx="13">
                        <c:v>5339</c:v>
                      </c:pt>
                      <c:pt idx="14">
                        <c:v>4843</c:v>
                      </c:pt>
                    </c:numCache>
                  </c:numRef>
                </c:val>
                <c:extLst xmlns:c15="http://schemas.microsoft.com/office/drawing/2012/chart">
                  <c:ext xmlns:c16="http://schemas.microsoft.com/office/drawing/2014/chart" uri="{C3380CC4-5D6E-409C-BE32-E72D297353CC}">
                    <c16:uniqueId val="{00000007-E062-465C-B019-B750717C09C2}"/>
                  </c:ext>
                </c:extLst>
              </c15:ser>
            </c15:filteredBarSeries>
            <c15:filteredBarSeries>
              <c15:ser>
                <c:idx val="5"/>
                <c:order val="5"/>
                <c:tx>
                  <c:strRef>
                    <c:extLst xmlns:c15="http://schemas.microsoft.com/office/drawing/2012/chart">
                      <c:ext xmlns:c15="http://schemas.microsoft.com/office/drawing/2012/chart" uri="{02D57815-91ED-43cb-92C2-25804820EDAC}">
                        <c15:formulaRef>
                          <c15:sqref>日本!$A$10:$B$10</c15:sqref>
                        </c15:formulaRef>
                      </c:ext>
                    </c:extLst>
                    <c:strCache>
                      <c:ptCount val="2"/>
                      <c:pt idx="0">
                        <c:v>週刊誌</c:v>
                      </c:pt>
                    </c:strCache>
                  </c:strRef>
                </c:tx>
                <c:spPr>
                  <a:solidFill>
                    <a:schemeClr val="accent6"/>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日本!$C$10:$AN$10</c15:sqref>
                        </c15:formulaRef>
                      </c:ext>
                    </c:extLst>
                    <c:numCache>
                      <c:formatCode>#,##0_ </c:formatCode>
                      <c:ptCount val="15"/>
                      <c:pt idx="0">
                        <c:v>3079.4</c:v>
                      </c:pt>
                      <c:pt idx="1">
                        <c:v>2861.7</c:v>
                      </c:pt>
                      <c:pt idx="2">
                        <c:v>2676.6</c:v>
                      </c:pt>
                      <c:pt idx="3">
                        <c:v>2697.7</c:v>
                      </c:pt>
                      <c:pt idx="4">
                        <c:v>2577.1999999999998</c:v>
                      </c:pt>
                      <c:pt idx="5">
                        <c:v>2418.8000000000002</c:v>
                      </c:pt>
                      <c:pt idx="6">
                        <c:v>2293.1</c:v>
                      </c:pt>
                      <c:pt idx="7">
                        <c:v>2115</c:v>
                      </c:pt>
                      <c:pt idx="8">
                        <c:v>2012</c:v>
                      </c:pt>
                      <c:pt idx="9">
                        <c:v>1848</c:v>
                      </c:pt>
                      <c:pt idx="10">
                        <c:v>1684</c:v>
                      </c:pt>
                      <c:pt idx="11">
                        <c:v>1454</c:v>
                      </c:pt>
                      <c:pt idx="12">
                        <c:v>1331</c:v>
                      </c:pt>
                      <c:pt idx="13">
                        <c:v>1209</c:v>
                      </c:pt>
                      <c:pt idx="14">
                        <c:v>1087</c:v>
                      </c:pt>
                    </c:numCache>
                  </c:numRef>
                </c:val>
                <c:extLst xmlns:c15="http://schemas.microsoft.com/office/drawing/2012/chart">
                  <c:ext xmlns:c16="http://schemas.microsoft.com/office/drawing/2014/chart" uri="{C3380CC4-5D6E-409C-BE32-E72D297353CC}">
                    <c16:uniqueId val="{00000008-E062-465C-B019-B750717C09C2}"/>
                  </c:ext>
                </c:extLst>
              </c15:ser>
            </c15:filteredBarSeries>
            <c15:filteredBarSeries>
              <c15:ser>
                <c:idx val="6"/>
                <c:order val="6"/>
                <c:tx>
                  <c:strRef>
                    <c:extLst xmlns:c15="http://schemas.microsoft.com/office/drawing/2012/chart">
                      <c:ext xmlns:c15="http://schemas.microsoft.com/office/drawing/2012/chart" uri="{02D57815-91ED-43cb-92C2-25804820EDAC}">
                        <c15:formulaRef>
                          <c15:sqref>日本!$A$11:$B$11</c15:sqref>
                        </c15:formulaRef>
                      </c:ext>
                    </c:extLst>
                    <c:strCache>
                      <c:ptCount val="2"/>
                      <c:pt idx="0">
                        <c:v>紙雑誌(一般)</c:v>
                      </c:pt>
                    </c:strCache>
                  </c:strRef>
                </c:tx>
                <c:spPr>
                  <a:solidFill>
                    <a:schemeClr val="accent1">
                      <a:lumMod val="6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日本!$C$11:$AN$11</c15:sqref>
                        </c15:formulaRef>
                      </c:ext>
                    </c:extLst>
                    <c:numCache>
                      <c:formatCode>#,##0_ </c:formatCode>
                      <c:ptCount val="15"/>
                      <c:pt idx="0">
                        <c:v>8231.2999999999993</c:v>
                      </c:pt>
                      <c:pt idx="1">
                        <c:v>8007.1</c:v>
                      </c:pt>
                      <c:pt idx="2">
                        <c:v>7628.6</c:v>
                      </c:pt>
                      <c:pt idx="3">
                        <c:v>7401.2999999999993</c:v>
                      </c:pt>
                      <c:pt idx="4">
                        <c:v>7095.2999999999993</c:v>
                      </c:pt>
                      <c:pt idx="5">
                        <c:v>6913.9</c:v>
                      </c:pt>
                      <c:pt idx="6">
                        <c:v>6678.5</c:v>
                      </c:pt>
                      <c:pt idx="7">
                        <c:v>6174</c:v>
                      </c:pt>
                      <c:pt idx="8">
                        <c:v>5836</c:v>
                      </c:pt>
                      <c:pt idx="9">
                        <c:v>5507</c:v>
                      </c:pt>
                      <c:pt idx="10">
                        <c:v>5156</c:v>
                      </c:pt>
                      <c:pt idx="11">
                        <c:v>4716</c:v>
                      </c:pt>
                      <c:pt idx="12">
                        <c:v>4567</c:v>
                      </c:pt>
                      <c:pt idx="13">
                        <c:v>4145</c:v>
                      </c:pt>
                      <c:pt idx="14">
                        <c:v>3719</c:v>
                      </c:pt>
                    </c:numCache>
                  </c:numRef>
                </c:val>
                <c:extLst xmlns:c15="http://schemas.microsoft.com/office/drawing/2012/chart">
                  <c:ext xmlns:c16="http://schemas.microsoft.com/office/drawing/2014/chart" uri="{C3380CC4-5D6E-409C-BE32-E72D297353CC}">
                    <c16:uniqueId val="{00000009-E062-465C-B019-B750717C09C2}"/>
                  </c:ext>
                </c:extLst>
              </c15:ser>
            </c15:filteredBarSeries>
            <c15:filteredBarSeries>
              <c15:ser>
                <c:idx val="8"/>
                <c:order val="7"/>
                <c:tx>
                  <c:strRef>
                    <c:extLst xmlns:c15="http://schemas.microsoft.com/office/drawing/2012/chart">
                      <c:ext xmlns:c15="http://schemas.microsoft.com/office/drawing/2012/chart" uri="{02D57815-91ED-43cb-92C2-25804820EDAC}">
                        <c15:formulaRef>
                          <c15:sqref>日本!$A$13:$B$13</c15:sqref>
                        </c15:formulaRef>
                      </c:ext>
                    </c:extLst>
                    <c:strCache>
                      <c:ptCount val="2"/>
                      <c:pt idx="0">
                        <c:v>雑誌扱コミック</c:v>
                      </c:pt>
                    </c:strCache>
                  </c:strRef>
                </c:tx>
                <c:spPr>
                  <a:solidFill>
                    <a:schemeClr val="accent3">
                      <a:lumMod val="6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日本!$C$13:$AN$13</c15:sqref>
                        </c15:formulaRef>
                      </c:ext>
                    </c:extLst>
                    <c:numCache>
                      <c:formatCode>#,##0_ </c:formatCode>
                      <c:ptCount val="15"/>
                      <c:pt idx="0">
                        <c:v>2218</c:v>
                      </c:pt>
                      <c:pt idx="1">
                        <c:v>2339</c:v>
                      </c:pt>
                      <c:pt idx="2">
                        <c:v>2294</c:v>
                      </c:pt>
                      <c:pt idx="3">
                        <c:v>2222</c:v>
                      </c:pt>
                      <c:pt idx="4">
                        <c:v>2093</c:v>
                      </c:pt>
                      <c:pt idx="5">
                        <c:v>2037</c:v>
                      </c:pt>
                      <c:pt idx="6">
                        <c:v>2081</c:v>
                      </c:pt>
                      <c:pt idx="7">
                        <c:v>2020</c:v>
                      </c:pt>
                      <c:pt idx="8">
                        <c:v>1985</c:v>
                      </c:pt>
                      <c:pt idx="9">
                        <c:v>2027</c:v>
                      </c:pt>
                      <c:pt idx="10">
                        <c:v>2051</c:v>
                      </c:pt>
                      <c:pt idx="11">
                        <c:v>1919</c:v>
                      </c:pt>
                      <c:pt idx="12">
                        <c:v>1756</c:v>
                      </c:pt>
                      <c:pt idx="13" formatCode="0_ ">
                        <c:v>1486</c:v>
                      </c:pt>
                      <c:pt idx="14">
                        <c:v>1387</c:v>
                      </c:pt>
                    </c:numCache>
                  </c:numRef>
                </c:val>
                <c:extLst xmlns:c15="http://schemas.microsoft.com/office/drawing/2012/chart">
                  <c:ext xmlns:c16="http://schemas.microsoft.com/office/drawing/2014/chart" uri="{C3380CC4-5D6E-409C-BE32-E72D297353CC}">
                    <c16:uniqueId val="{0000000A-E062-465C-B019-B750717C09C2}"/>
                  </c:ext>
                </c:extLst>
              </c15:ser>
            </c15:filteredBarSeries>
            <c15:filteredBarSeries>
              <c15:ser>
                <c:idx val="10"/>
                <c:order val="10"/>
                <c:tx>
                  <c:strRef>
                    <c:extLst xmlns:c15="http://schemas.microsoft.com/office/drawing/2012/chart">
                      <c:ext xmlns:c15="http://schemas.microsoft.com/office/drawing/2012/chart" uri="{02D57815-91ED-43cb-92C2-25804820EDAC}">
                        <c15:formulaRef>
                          <c15:sqref>日本!$A$15:$B$15</c15:sqref>
                        </c15:formulaRef>
                      </c:ext>
                    </c:extLst>
                    <c:strCache>
                      <c:ptCount val="2"/>
                      <c:pt idx="0">
                        <c:v>紙コミック(書籍＋雑誌)</c:v>
                      </c:pt>
                    </c:strCache>
                  </c:strRef>
                </c:tx>
                <c:spPr>
                  <a:solidFill>
                    <a:schemeClr val="accent5">
                      <a:lumMod val="6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日本!$C$15:$AN$15</c15:sqref>
                        </c15:formulaRef>
                      </c:ext>
                    </c:extLst>
                    <c:numCache>
                      <c:formatCode>#,##0_ </c:formatCode>
                      <c:ptCount val="15"/>
                      <c:pt idx="0">
                        <c:v>5047</c:v>
                      </c:pt>
                      <c:pt idx="1">
                        <c:v>5023</c:v>
                      </c:pt>
                      <c:pt idx="2">
                        <c:v>4809</c:v>
                      </c:pt>
                      <c:pt idx="3">
                        <c:v>4699</c:v>
                      </c:pt>
                      <c:pt idx="4">
                        <c:v>4483</c:v>
                      </c:pt>
                      <c:pt idx="5">
                        <c:v>4187</c:v>
                      </c:pt>
                      <c:pt idx="6">
                        <c:v>4091</c:v>
                      </c:pt>
                      <c:pt idx="7">
                        <c:v>3903</c:v>
                      </c:pt>
                      <c:pt idx="8">
                        <c:v>3765</c:v>
                      </c:pt>
                      <c:pt idx="9">
                        <c:v>3669</c:v>
                      </c:pt>
                      <c:pt idx="10">
                        <c:v>3569</c:v>
                      </c:pt>
                      <c:pt idx="11">
                        <c:v>3269</c:v>
                      </c:pt>
                      <c:pt idx="12">
                        <c:v>2963</c:v>
                      </c:pt>
                      <c:pt idx="13">
                        <c:v>2582</c:v>
                      </c:pt>
                      <c:pt idx="14">
                        <c:v>2413</c:v>
                      </c:pt>
                    </c:numCache>
                  </c:numRef>
                </c:val>
                <c:extLst xmlns:c15="http://schemas.microsoft.com/office/drawing/2012/chart">
                  <c:ext xmlns:c16="http://schemas.microsoft.com/office/drawing/2014/chart" uri="{C3380CC4-5D6E-409C-BE32-E72D297353CC}">
                    <c16:uniqueId val="{0000000B-E062-465C-B019-B750717C09C2}"/>
                  </c:ext>
                </c:extLst>
              </c15:ser>
            </c15:filteredBarSeries>
            <c15:filteredBarSeries>
              <c15:ser>
                <c:idx val="11"/>
                <c:order val="11"/>
                <c:tx>
                  <c:strRef>
                    <c:extLst xmlns:c15="http://schemas.microsoft.com/office/drawing/2012/chart">
                      <c:ext xmlns:c15="http://schemas.microsoft.com/office/drawing/2012/chart" uri="{02D57815-91ED-43cb-92C2-25804820EDAC}">
                        <c15:formulaRef>
                          <c15:sqref>日本!$A$16:$B$16</c15:sqref>
                        </c15:formulaRef>
                      </c:ext>
                    </c:extLst>
                    <c:strCache>
                      <c:ptCount val="2"/>
                      <c:pt idx="0">
                        <c:v>紙出版合計</c:v>
                      </c:pt>
                    </c:strCache>
                  </c:strRef>
                </c:tx>
                <c:spPr>
                  <a:solidFill>
                    <a:schemeClr val="accent6">
                      <a:lumMod val="6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日本!$C$16:$AN$16</c15:sqref>
                        </c15:formulaRef>
                      </c:ext>
                    </c:extLst>
                    <c:numCache>
                      <c:formatCode>#,##0_ </c:formatCode>
                      <c:ptCount val="15"/>
                      <c:pt idx="0">
                        <c:v>22427.8</c:v>
                      </c:pt>
                      <c:pt idx="1">
                        <c:v>21964.400000000001</c:v>
                      </c:pt>
                      <c:pt idx="2">
                        <c:v>21525.3</c:v>
                      </c:pt>
                      <c:pt idx="3">
                        <c:v>20853.099999999999</c:v>
                      </c:pt>
                      <c:pt idx="4">
                        <c:v>20177.400000000001</c:v>
                      </c:pt>
                      <c:pt idx="5">
                        <c:v>19355.7</c:v>
                      </c:pt>
                      <c:pt idx="6">
                        <c:v>18748.3</c:v>
                      </c:pt>
                      <c:pt idx="7">
                        <c:v>18042</c:v>
                      </c:pt>
                      <c:pt idx="8">
                        <c:v>17398</c:v>
                      </c:pt>
                      <c:pt idx="9">
                        <c:v>16823</c:v>
                      </c:pt>
                      <c:pt idx="10">
                        <c:v>16065</c:v>
                      </c:pt>
                      <c:pt idx="11">
                        <c:v>15220</c:v>
                      </c:pt>
                      <c:pt idx="12">
                        <c:v>14709</c:v>
                      </c:pt>
                      <c:pt idx="13">
                        <c:v>13701</c:v>
                      </c:pt>
                      <c:pt idx="14">
                        <c:v>12921</c:v>
                      </c:pt>
                    </c:numCache>
                  </c:numRef>
                </c:val>
                <c:extLst xmlns:c15="http://schemas.microsoft.com/office/drawing/2012/chart">
                  <c:ext xmlns:c16="http://schemas.microsoft.com/office/drawing/2014/chart" uri="{C3380CC4-5D6E-409C-BE32-E72D297353CC}">
                    <c16:uniqueId val="{0000000C-E062-465C-B019-B750717C09C2}"/>
                  </c:ext>
                </c:extLst>
              </c15:ser>
            </c15:filteredBarSeries>
            <c15:filteredBarSeries>
              <c15:ser>
                <c:idx val="12"/>
                <c:order val="12"/>
                <c:tx>
                  <c:strRef>
                    <c:extLst xmlns:c15="http://schemas.microsoft.com/office/drawing/2012/chart">
                      <c:ext xmlns:c15="http://schemas.microsoft.com/office/drawing/2012/chart" uri="{02D57815-91ED-43cb-92C2-25804820EDAC}">
                        <c15:formulaRef>
                          <c15:sqref>日本!$A$17:$B$17</c15:sqref>
                        </c15:formulaRef>
                      </c:ext>
                    </c:extLst>
                    <c:strCache>
                      <c:ptCount val="2"/>
                      <c:pt idx="0">
                        <c:v>電子書籍</c:v>
                      </c:pt>
                    </c:strCache>
                  </c:strRef>
                </c:tx>
                <c:spPr>
                  <a:solidFill>
                    <a:schemeClr val="accent1">
                      <a:lumMod val="80000"/>
                      <a:lumOff val="2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日本!$C$17:$AN$17</c15:sqref>
                        </c15:formulaRef>
                      </c:ext>
                    </c:extLst>
                    <c:numCache>
                      <c:formatCode>#,##0_ </c:formatCode>
                      <c:ptCount val="15"/>
                      <c:pt idx="0">
                        <c:v>45</c:v>
                      </c:pt>
                      <c:pt idx="1">
                        <c:v>94</c:v>
                      </c:pt>
                      <c:pt idx="2">
                        <c:v>182</c:v>
                      </c:pt>
                      <c:pt idx="3">
                        <c:v>355</c:v>
                      </c:pt>
                      <c:pt idx="4">
                        <c:v>464</c:v>
                      </c:pt>
                      <c:pt idx="5">
                        <c:v>574</c:v>
                      </c:pt>
                      <c:pt idx="6">
                        <c:v>650</c:v>
                      </c:pt>
                      <c:pt idx="7">
                        <c:v>629</c:v>
                      </c:pt>
                      <c:pt idx="8">
                        <c:v>729</c:v>
                      </c:pt>
                      <c:pt idx="9">
                        <c:v>936</c:v>
                      </c:pt>
                      <c:pt idx="10">
                        <c:v>1074</c:v>
                      </c:pt>
                      <c:pt idx="11">
                        <c:v>1377</c:v>
                      </c:pt>
                      <c:pt idx="12">
                        <c:v>1718</c:v>
                      </c:pt>
                      <c:pt idx="13">
                        <c:v>2001</c:v>
                      </c:pt>
                      <c:pt idx="14">
                        <c:v>2286</c:v>
                      </c:pt>
                    </c:numCache>
                  </c:numRef>
                </c:val>
                <c:extLst xmlns:c15="http://schemas.microsoft.com/office/drawing/2012/chart">
                  <c:ext xmlns:c16="http://schemas.microsoft.com/office/drawing/2014/chart" uri="{C3380CC4-5D6E-409C-BE32-E72D297353CC}">
                    <c16:uniqueId val="{0000000D-E062-465C-B019-B750717C09C2}"/>
                  </c:ext>
                </c:extLst>
              </c15:ser>
            </c15:filteredBarSeries>
            <c15:filteredBarSeries>
              <c15:ser>
                <c:idx val="14"/>
                <c:order val="14"/>
                <c:tx>
                  <c:strRef>
                    <c:extLst xmlns:c15="http://schemas.microsoft.com/office/drawing/2012/chart">
                      <c:ext xmlns:c15="http://schemas.microsoft.com/office/drawing/2012/chart" uri="{02D57815-91ED-43cb-92C2-25804820EDAC}">
                        <c15:formulaRef>
                          <c15:sqref>日本!$A$19:$B$19</c15:sqref>
                        </c15:formulaRef>
                      </c:ext>
                    </c:extLst>
                    <c:strCache>
                      <c:ptCount val="2"/>
                      <c:pt idx="0">
                        <c:v>電子書籍(一般)</c:v>
                      </c:pt>
                    </c:strCache>
                  </c:strRef>
                </c:tx>
                <c:spPr>
                  <a:solidFill>
                    <a:schemeClr val="accent3">
                      <a:lumMod val="80000"/>
                      <a:lumOff val="2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日本!$C$19:$AN$19</c15:sqref>
                        </c15:formulaRef>
                      </c:ext>
                    </c:extLst>
                    <c:numCache>
                      <c:formatCode>General</c:formatCode>
                      <c:ptCount val="15"/>
                      <c:pt idx="10" formatCode="#,##0_ ">
                        <c:v>192</c:v>
                      </c:pt>
                      <c:pt idx="11" formatCode="#,##0_ ">
                        <c:v>228</c:v>
                      </c:pt>
                      <c:pt idx="12" formatCode="#,##0_ ">
                        <c:v>258</c:v>
                      </c:pt>
                      <c:pt idx="13" formatCode="#,##0_ ">
                        <c:v>290</c:v>
                      </c:pt>
                      <c:pt idx="14" formatCode="#,##0_ ">
                        <c:v>321</c:v>
                      </c:pt>
                    </c:numCache>
                  </c:numRef>
                </c:val>
                <c:extLst xmlns:c15="http://schemas.microsoft.com/office/drawing/2012/chart">
                  <c:ext xmlns:c16="http://schemas.microsoft.com/office/drawing/2014/chart" uri="{C3380CC4-5D6E-409C-BE32-E72D297353CC}">
                    <c16:uniqueId val="{0000000E-E062-465C-B019-B750717C09C2}"/>
                  </c:ext>
                </c:extLst>
              </c15:ser>
            </c15:filteredBarSeries>
            <c15:filteredBarSeries>
              <c15:ser>
                <c:idx val="15"/>
                <c:order val="15"/>
                <c:tx>
                  <c:strRef>
                    <c:extLst xmlns:c15="http://schemas.microsoft.com/office/drawing/2012/chart">
                      <c:ext xmlns:c15="http://schemas.microsoft.com/office/drawing/2012/chart" uri="{02D57815-91ED-43cb-92C2-25804820EDAC}">
                        <c15:formulaRef>
                          <c15:sqref>日本!$A$20:$B$20</c15:sqref>
                        </c15:formulaRef>
                      </c:ext>
                    </c:extLst>
                    <c:strCache>
                      <c:ptCount val="2"/>
                      <c:pt idx="0">
                        <c:v>電子雑誌</c:v>
                      </c:pt>
                    </c:strCache>
                  </c:strRef>
                </c:tx>
                <c:spPr>
                  <a:solidFill>
                    <a:schemeClr val="accent4">
                      <a:lumMod val="80000"/>
                      <a:lumOff val="2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日本!$C$20:$AN$20</c15:sqref>
                        </c15:formulaRef>
                      </c:ext>
                    </c:extLst>
                    <c:numCache>
                      <c:formatCode>#,##0_ </c:formatCode>
                      <c:ptCount val="15"/>
                      <c:pt idx="0">
                        <c:v>0</c:v>
                      </c:pt>
                      <c:pt idx="1">
                        <c:v>0</c:v>
                      </c:pt>
                      <c:pt idx="2">
                        <c:v>0</c:v>
                      </c:pt>
                      <c:pt idx="3">
                        <c:v>0</c:v>
                      </c:pt>
                      <c:pt idx="4">
                        <c:v>0</c:v>
                      </c:pt>
                      <c:pt idx="5">
                        <c:v>0</c:v>
                      </c:pt>
                      <c:pt idx="6">
                        <c:v>6</c:v>
                      </c:pt>
                      <c:pt idx="7">
                        <c:v>22</c:v>
                      </c:pt>
                      <c:pt idx="8">
                        <c:v>39</c:v>
                      </c:pt>
                      <c:pt idx="9">
                        <c:v>77</c:v>
                      </c:pt>
                      <c:pt idx="10">
                        <c:v>70</c:v>
                      </c:pt>
                      <c:pt idx="11">
                        <c:v>125</c:v>
                      </c:pt>
                      <c:pt idx="12">
                        <c:v>191</c:v>
                      </c:pt>
                      <c:pt idx="13">
                        <c:v>214</c:v>
                      </c:pt>
                      <c:pt idx="14">
                        <c:v>193</c:v>
                      </c:pt>
                    </c:numCache>
                  </c:numRef>
                </c:val>
                <c:extLst xmlns:c15="http://schemas.microsoft.com/office/drawing/2012/chart">
                  <c:ext xmlns:c16="http://schemas.microsoft.com/office/drawing/2014/chart" uri="{C3380CC4-5D6E-409C-BE32-E72D297353CC}">
                    <c16:uniqueId val="{0000000F-E062-465C-B019-B750717C09C2}"/>
                  </c:ext>
                </c:extLst>
              </c15:ser>
            </c15:filteredBarSeries>
            <c15:filteredBarSeries>
              <c15:ser>
                <c:idx val="16"/>
                <c:order val="16"/>
                <c:tx>
                  <c:strRef>
                    <c:extLst xmlns:c15="http://schemas.microsoft.com/office/drawing/2012/chart">
                      <c:ext xmlns:c15="http://schemas.microsoft.com/office/drawing/2012/chart" uri="{02D57815-91ED-43cb-92C2-25804820EDAC}">
                        <c15:formulaRef>
                          <c15:sqref>日本!$A$21:$B$21</c15:sqref>
                        </c15:formulaRef>
                      </c:ext>
                    </c:extLst>
                    <c:strCache>
                      <c:ptCount val="2"/>
                      <c:pt idx="0">
                        <c:v>電子出版合計</c:v>
                      </c:pt>
                    </c:strCache>
                  </c:strRef>
                </c:tx>
                <c:spPr>
                  <a:solidFill>
                    <a:schemeClr val="accent5">
                      <a:lumMod val="80000"/>
                      <a:lumOff val="2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日本!$C$21:$AN$21</c15:sqref>
                        </c15:formulaRef>
                      </c:ext>
                    </c:extLst>
                    <c:numCache>
                      <c:formatCode>#,##0_ </c:formatCode>
                      <c:ptCount val="15"/>
                      <c:pt idx="0">
                        <c:v>45</c:v>
                      </c:pt>
                      <c:pt idx="1">
                        <c:v>94</c:v>
                      </c:pt>
                      <c:pt idx="2">
                        <c:v>182</c:v>
                      </c:pt>
                      <c:pt idx="3">
                        <c:v>355</c:v>
                      </c:pt>
                      <c:pt idx="4">
                        <c:v>464</c:v>
                      </c:pt>
                      <c:pt idx="5">
                        <c:v>574</c:v>
                      </c:pt>
                      <c:pt idx="6">
                        <c:v>656</c:v>
                      </c:pt>
                      <c:pt idx="7">
                        <c:v>651</c:v>
                      </c:pt>
                      <c:pt idx="8">
                        <c:v>768</c:v>
                      </c:pt>
                      <c:pt idx="9">
                        <c:v>1013</c:v>
                      </c:pt>
                      <c:pt idx="10">
                        <c:v>1144</c:v>
                      </c:pt>
                      <c:pt idx="11">
                        <c:v>1502</c:v>
                      </c:pt>
                      <c:pt idx="12">
                        <c:v>1909</c:v>
                      </c:pt>
                      <c:pt idx="13">
                        <c:v>2215</c:v>
                      </c:pt>
                      <c:pt idx="14">
                        <c:v>2479</c:v>
                      </c:pt>
                    </c:numCache>
                  </c:numRef>
                </c:val>
                <c:extLst xmlns:c15="http://schemas.microsoft.com/office/drawing/2012/chart">
                  <c:ext xmlns:c16="http://schemas.microsoft.com/office/drawing/2014/chart" uri="{C3380CC4-5D6E-409C-BE32-E72D297353CC}">
                    <c16:uniqueId val="{00000010-E062-465C-B019-B750717C09C2}"/>
                  </c:ext>
                </c:extLst>
              </c15:ser>
            </c15:filteredBarSeries>
            <c15:filteredBarSeries>
              <c15:ser>
                <c:idx val="17"/>
                <c:order val="17"/>
                <c:tx>
                  <c:strRef>
                    <c:extLst xmlns:c15="http://schemas.microsoft.com/office/drawing/2012/chart">
                      <c:ext xmlns:c15="http://schemas.microsoft.com/office/drawing/2012/chart" uri="{02D57815-91ED-43cb-92C2-25804820EDAC}">
                        <c15:formulaRef>
                          <c15:sqref>日本!$A$22:$B$22</c15:sqref>
                        </c15:formulaRef>
                      </c:ext>
                    </c:extLst>
                    <c:strCache>
                      <c:ptCount val="2"/>
                      <c:pt idx="0">
                        <c:v>出版物合計</c:v>
                      </c:pt>
                    </c:strCache>
                  </c:strRef>
                </c:tx>
                <c:spPr>
                  <a:solidFill>
                    <a:schemeClr val="accent6">
                      <a:lumMod val="80000"/>
                      <a:lumOff val="2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日本!$C$22:$AN$22</c15:sqref>
                        </c15:formulaRef>
                      </c:ext>
                    </c:extLst>
                    <c:numCache>
                      <c:formatCode>#,##0_ </c:formatCode>
                      <c:ptCount val="15"/>
                      <c:pt idx="0">
                        <c:v>22472.799999999999</c:v>
                      </c:pt>
                      <c:pt idx="1">
                        <c:v>22058.400000000001</c:v>
                      </c:pt>
                      <c:pt idx="2">
                        <c:v>21707.3</c:v>
                      </c:pt>
                      <c:pt idx="3">
                        <c:v>21208.1</c:v>
                      </c:pt>
                      <c:pt idx="4">
                        <c:v>20641.400000000001</c:v>
                      </c:pt>
                      <c:pt idx="5">
                        <c:v>19929.7</c:v>
                      </c:pt>
                      <c:pt idx="6">
                        <c:v>19404.3</c:v>
                      </c:pt>
                      <c:pt idx="7">
                        <c:v>18693</c:v>
                      </c:pt>
                      <c:pt idx="8">
                        <c:v>18166</c:v>
                      </c:pt>
                      <c:pt idx="9">
                        <c:v>17836</c:v>
                      </c:pt>
                      <c:pt idx="10">
                        <c:v>17209</c:v>
                      </c:pt>
                      <c:pt idx="11">
                        <c:v>16722</c:v>
                      </c:pt>
                      <c:pt idx="12">
                        <c:v>16618</c:v>
                      </c:pt>
                      <c:pt idx="13">
                        <c:v>15916</c:v>
                      </c:pt>
                      <c:pt idx="14">
                        <c:v>15400</c:v>
                      </c:pt>
                    </c:numCache>
                  </c:numRef>
                </c:val>
                <c:extLst xmlns:c15="http://schemas.microsoft.com/office/drawing/2012/chart">
                  <c:ext xmlns:c16="http://schemas.microsoft.com/office/drawing/2014/chart" uri="{C3380CC4-5D6E-409C-BE32-E72D297353CC}">
                    <c16:uniqueId val="{00000011-E062-465C-B019-B750717C09C2}"/>
                  </c:ext>
                </c:extLst>
              </c15:ser>
            </c15:filteredBarSeries>
            <c15:filteredBarSeries>
              <c15:ser>
                <c:idx val="18"/>
                <c:order val="18"/>
                <c:tx>
                  <c:strRef>
                    <c:extLst xmlns:c15="http://schemas.microsoft.com/office/drawing/2012/chart">
                      <c:ext xmlns:c15="http://schemas.microsoft.com/office/drawing/2012/chart" uri="{02D57815-91ED-43cb-92C2-25804820EDAC}">
                        <c15:formulaRef>
                          <c15:sqref>日本!$A$23:$B$23</c15:sqref>
                        </c15:formulaRef>
                      </c:ext>
                    </c:extLst>
                    <c:strCache>
                      <c:ptCount val="2"/>
                      <c:pt idx="0">
                        <c:v>紙書籍/全出版</c:v>
                      </c:pt>
                    </c:strCache>
                  </c:strRef>
                </c:tx>
                <c:spPr>
                  <a:solidFill>
                    <a:schemeClr val="accent1">
                      <a:lumMod val="8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日本!$C$23:$AN$23</c15:sqref>
                        </c15:formulaRef>
                      </c:ext>
                    </c:extLst>
                    <c:numCache>
                      <c:formatCode>0.0%</c:formatCode>
                      <c:ptCount val="15"/>
                      <c:pt idx="0">
                        <c:v>0.41959168416930687</c:v>
                      </c:pt>
                      <c:pt idx="1">
                        <c:v>0.4169522721502919</c:v>
                      </c:pt>
                      <c:pt idx="2">
                        <c:v>0.42961584351807913</c:v>
                      </c:pt>
                      <c:pt idx="3">
                        <c:v>0.4255826783163037</c:v>
                      </c:pt>
                      <c:pt idx="4">
                        <c:v>0.43011132965787202</c:v>
                      </c:pt>
                      <c:pt idx="5">
                        <c:v>0.4260876982593817</c:v>
                      </c:pt>
                      <c:pt idx="6">
                        <c:v>0.4232515473374458</c:v>
                      </c:pt>
                      <c:pt idx="7">
                        <c:v>0.43861338468945593</c:v>
                      </c:pt>
                      <c:pt idx="8">
                        <c:v>0.44109875591764836</c:v>
                      </c:pt>
                      <c:pt idx="9">
                        <c:v>0.4401771697690065</c:v>
                      </c:pt>
                      <c:pt idx="10">
                        <c:v>0.43843337788366554</c:v>
                      </c:pt>
                      <c:pt idx="11">
                        <c:v>0.44372682693457721</c:v>
                      </c:pt>
                      <c:pt idx="12">
                        <c:v>0.44349500541581416</c:v>
                      </c:pt>
                      <c:pt idx="13">
                        <c:v>0.44935913546117112</c:v>
                      </c:pt>
                      <c:pt idx="14">
                        <c:v>0.45396103896103895</c:v>
                      </c:pt>
                    </c:numCache>
                  </c:numRef>
                </c:val>
                <c:extLst xmlns:c15="http://schemas.microsoft.com/office/drawing/2012/chart">
                  <c:ext xmlns:c16="http://schemas.microsoft.com/office/drawing/2014/chart" uri="{C3380CC4-5D6E-409C-BE32-E72D297353CC}">
                    <c16:uniqueId val="{00000012-E062-465C-B019-B750717C09C2}"/>
                  </c:ext>
                </c:extLst>
              </c15:ser>
            </c15:filteredBarSeries>
            <c15:filteredBarSeries>
              <c15:ser>
                <c:idx val="19"/>
                <c:order val="19"/>
                <c:tx>
                  <c:strRef>
                    <c:extLst xmlns:c15="http://schemas.microsoft.com/office/drawing/2012/chart">
                      <c:ext xmlns:c15="http://schemas.microsoft.com/office/drawing/2012/chart" uri="{02D57815-91ED-43cb-92C2-25804820EDAC}">
                        <c15:formulaRef>
                          <c15:sqref>日本!$A$24:$B$24</c15:sqref>
                        </c15:formulaRef>
                      </c:ext>
                    </c:extLst>
                    <c:strCache>
                      <c:ptCount val="2"/>
                      <c:pt idx="0">
                        <c:v>紙一般書籍/紙書籍</c:v>
                      </c:pt>
                    </c:strCache>
                  </c:strRef>
                </c:tx>
                <c:spPr>
                  <a:solidFill>
                    <a:schemeClr val="accent2">
                      <a:lumMod val="8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日本!$C$24:$AN$24</c15:sqref>
                        </c15:formulaRef>
                      </c:ext>
                    </c:extLst>
                    <c:numCache>
                      <c:formatCode>0.0%</c:formatCode>
                      <c:ptCount val="15"/>
                      <c:pt idx="0">
                        <c:v>0.97030563980741091</c:v>
                      </c:pt>
                      <c:pt idx="1">
                        <c:v>0.97140465136507448</c:v>
                      </c:pt>
                      <c:pt idx="2">
                        <c:v>0.97447940123099364</c:v>
                      </c:pt>
                      <c:pt idx="3">
                        <c:v>0.96975337366216841</c:v>
                      </c:pt>
                      <c:pt idx="4">
                        <c:v>0.96857435712596163</c:v>
                      </c:pt>
                      <c:pt idx="5">
                        <c:v>0.9720907228149509</c:v>
                      </c:pt>
                      <c:pt idx="6">
                        <c:v>0.97150823704172706</c:v>
                      </c:pt>
                      <c:pt idx="7">
                        <c:v>0.97158190023173563</c:v>
                      </c:pt>
                      <c:pt idx="8">
                        <c:v>0.97304380381879441</c:v>
                      </c:pt>
                      <c:pt idx="9">
                        <c:v>0.97401604891096671</c:v>
                      </c:pt>
                      <c:pt idx="10">
                        <c:v>0.97282968853545393</c:v>
                      </c:pt>
                      <c:pt idx="11">
                        <c:v>0.9752021563342318</c:v>
                      </c:pt>
                      <c:pt idx="12">
                        <c:v>0.97408412483039353</c:v>
                      </c:pt>
                      <c:pt idx="13">
                        <c:v>0.97497203579418346</c:v>
                      </c:pt>
                      <c:pt idx="14">
                        <c:v>0.97110570733800605</c:v>
                      </c:pt>
                    </c:numCache>
                  </c:numRef>
                </c:val>
                <c:extLst xmlns:c15="http://schemas.microsoft.com/office/drawing/2012/chart">
                  <c:ext xmlns:c16="http://schemas.microsoft.com/office/drawing/2014/chart" uri="{C3380CC4-5D6E-409C-BE32-E72D297353CC}">
                    <c16:uniqueId val="{00000013-E062-465C-B019-B750717C09C2}"/>
                  </c:ext>
                </c:extLst>
              </c15:ser>
            </c15:filteredBarSeries>
            <c15:filteredBarSeries>
              <c15:ser>
                <c:idx val="20"/>
                <c:order val="20"/>
                <c:tx>
                  <c:strRef>
                    <c:extLst xmlns:c15="http://schemas.microsoft.com/office/drawing/2012/chart">
                      <c:ext xmlns:c15="http://schemas.microsoft.com/office/drawing/2012/chart" uri="{02D57815-91ED-43cb-92C2-25804820EDAC}">
                        <c15:formulaRef>
                          <c15:sqref>日本!$A$25:$B$25</c15:sqref>
                        </c15:formulaRef>
                      </c:ext>
                    </c:extLst>
                    <c:strCache>
                      <c:ptCount val="2"/>
                      <c:pt idx="0">
                        <c:v>紙雑誌/全出版</c:v>
                      </c:pt>
                    </c:strCache>
                  </c:strRef>
                </c:tx>
                <c:spPr>
                  <a:solidFill>
                    <a:schemeClr val="accent3">
                      <a:lumMod val="8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日本!$C$25:$AN$25</c15:sqref>
                        </c15:formulaRef>
                      </c:ext>
                    </c:extLst>
                    <c:numCache>
                      <c:formatCode>0.0%</c:formatCode>
                      <c:ptCount val="15"/>
                      <c:pt idx="0">
                        <c:v>0.57840144530276605</c:v>
                      </c:pt>
                      <c:pt idx="1">
                        <c:v>0.57878631269720382</c:v>
                      </c:pt>
                      <c:pt idx="2">
                        <c:v>0.56200448696982119</c:v>
                      </c:pt>
                      <c:pt idx="3">
                        <c:v>0.55767843418316587</c:v>
                      </c:pt>
                      <c:pt idx="4">
                        <c:v>0.54740957493193287</c:v>
                      </c:pt>
                      <c:pt idx="5">
                        <c:v>0.54511106539486287</c:v>
                      </c:pt>
                      <c:pt idx="6">
                        <c:v>0.54294666646052681</c:v>
                      </c:pt>
                      <c:pt idx="7">
                        <c:v>0.52661424062483286</c:v>
                      </c:pt>
                      <c:pt idx="8">
                        <c:v>0.51662446328305622</c:v>
                      </c:pt>
                      <c:pt idx="9">
                        <c:v>0.50302758466023767</c:v>
                      </c:pt>
                      <c:pt idx="10">
                        <c:v>0.49508977860421871</c:v>
                      </c:pt>
                      <c:pt idx="11">
                        <c:v>0.46651118287286208</c:v>
                      </c:pt>
                      <c:pt idx="12">
                        <c:v>0.44162955831026596</c:v>
                      </c:pt>
                      <c:pt idx="13">
                        <c:v>0.41140990198542349</c:v>
                      </c:pt>
                      <c:pt idx="14">
                        <c:v>0.38506493506493505</c:v>
                      </c:pt>
                    </c:numCache>
                  </c:numRef>
                </c:val>
                <c:extLst xmlns:c15="http://schemas.microsoft.com/office/drawing/2012/chart">
                  <c:ext xmlns:c16="http://schemas.microsoft.com/office/drawing/2014/chart" uri="{C3380CC4-5D6E-409C-BE32-E72D297353CC}">
                    <c16:uniqueId val="{00000014-E062-465C-B019-B750717C09C2}"/>
                  </c:ext>
                </c:extLst>
              </c15:ser>
            </c15:filteredBarSeries>
            <c15:filteredBarSeries>
              <c15:ser>
                <c:idx val="21"/>
                <c:order val="21"/>
                <c:tx>
                  <c:strRef>
                    <c:extLst xmlns:c15="http://schemas.microsoft.com/office/drawing/2012/chart">
                      <c:ext xmlns:c15="http://schemas.microsoft.com/office/drawing/2012/chart" uri="{02D57815-91ED-43cb-92C2-25804820EDAC}">
                        <c15:formulaRef>
                          <c15:sqref>日本!$A$26:$B$26</c15:sqref>
                        </c15:formulaRef>
                      </c:ext>
                    </c:extLst>
                    <c:strCache>
                      <c:ptCount val="2"/>
                      <c:pt idx="0">
                        <c:v>紙コミック/紙出版</c:v>
                      </c:pt>
                    </c:strCache>
                  </c:strRef>
                </c:tx>
                <c:spPr>
                  <a:solidFill>
                    <a:schemeClr val="accent4">
                      <a:lumMod val="8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日本!$C$26:$AN$26</c15:sqref>
                        </c15:formulaRef>
                      </c:ext>
                    </c:extLst>
                    <c:numCache>
                      <c:formatCode>0.0%</c:formatCode>
                      <c:ptCount val="15"/>
                      <c:pt idx="0">
                        <c:v>0.21027474830344484</c:v>
                      </c:pt>
                      <c:pt idx="1">
                        <c:v>0.22495492706379414</c:v>
                      </c:pt>
                      <c:pt idx="2">
                        <c:v>0.22420128871606901</c:v>
                      </c:pt>
                      <c:pt idx="3">
                        <c:v>0.22620138013053218</c:v>
                      </c:pt>
                      <c:pt idx="4">
                        <c:v>0.22128718268954373</c:v>
                      </c:pt>
                      <c:pt idx="5">
                        <c:v>0.22272508873355135</c:v>
                      </c:pt>
                      <c:pt idx="6">
                        <c:v>0.23447459236304091</c:v>
                      </c:pt>
                      <c:pt idx="7">
                        <c:v>0.23683627092340095</c:v>
                      </c:pt>
                      <c:pt idx="8">
                        <c:v>0.240602368088286</c:v>
                      </c:pt>
                      <c:pt idx="9">
                        <c:v>0.25310586696784165</c:v>
                      </c:pt>
                      <c:pt idx="10">
                        <c:v>0.2680983504512916</c:v>
                      </c:pt>
                      <c:pt idx="11">
                        <c:v>0.26425755584756899</c:v>
                      </c:pt>
                      <c:pt idx="12">
                        <c:v>0.25175062886668026</c:v>
                      </c:pt>
                      <c:pt idx="13">
                        <c:v>0.22998321290416757</c:v>
                      </c:pt>
                      <c:pt idx="14">
                        <c:v>0.23032273043882051</c:v>
                      </c:pt>
                    </c:numCache>
                  </c:numRef>
                </c:val>
                <c:extLst xmlns:c15="http://schemas.microsoft.com/office/drawing/2012/chart">
                  <c:ext xmlns:c16="http://schemas.microsoft.com/office/drawing/2014/chart" uri="{C3380CC4-5D6E-409C-BE32-E72D297353CC}">
                    <c16:uniqueId val="{00000015-E062-465C-B019-B750717C09C2}"/>
                  </c:ext>
                </c:extLst>
              </c15:ser>
            </c15:filteredBarSeries>
            <c15:filteredBarSeries>
              <c15:ser>
                <c:idx val="22"/>
                <c:order val="22"/>
                <c:tx>
                  <c:strRef>
                    <c:extLst xmlns:c15="http://schemas.microsoft.com/office/drawing/2012/chart">
                      <c:ext xmlns:c15="http://schemas.microsoft.com/office/drawing/2012/chart" uri="{02D57815-91ED-43cb-92C2-25804820EDAC}">
                        <c15:formulaRef>
                          <c15:sqref>日本!$A$27:$B$27</c15:sqref>
                        </c15:formulaRef>
                      </c:ext>
                    </c:extLst>
                    <c:strCache>
                      <c:ptCount val="2"/>
                      <c:pt idx="0">
                        <c:v>全コミック/全出版</c:v>
                      </c:pt>
                    </c:strCache>
                  </c:strRef>
                </c:tx>
                <c:spPr>
                  <a:solidFill>
                    <a:schemeClr val="accent5">
                      <a:lumMod val="8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日本!$C$27:$AN$27</c15:sqref>
                        </c15:formulaRef>
                      </c:ext>
                    </c:extLst>
                    <c:numCache>
                      <c:formatCode>0.0%</c:formatCode>
                      <c:ptCount val="15"/>
                      <c:pt idx="0">
                        <c:v>0.22654052899505181</c:v>
                      </c:pt>
                      <c:pt idx="1">
                        <c:v>0.23179378377398177</c:v>
                      </c:pt>
                      <c:pt idx="2">
                        <c:v>0.22936984332459587</c:v>
                      </c:pt>
                      <c:pt idx="3">
                        <c:v>0.23665486300045738</c:v>
                      </c:pt>
                      <c:pt idx="4">
                        <c:v>0.23743544527018515</c:v>
                      </c:pt>
                      <c:pt idx="5">
                        <c:v>0.23602964419936073</c:v>
                      </c:pt>
                      <c:pt idx="6">
                        <c:v>0.23932839628329805</c:v>
                      </c:pt>
                      <c:pt idx="7">
                        <c:v>0.23741507516182528</c:v>
                      </c:pt>
                      <c:pt idx="8">
                        <c:v>0.23934823296267754</c:v>
                      </c:pt>
                      <c:pt idx="9">
                        <c:v>0.2477012783135232</c:v>
                      </c:pt>
                      <c:pt idx="10">
                        <c:v>0.25864373293044335</c:v>
                      </c:pt>
                      <c:pt idx="11">
                        <c:v>0.26420284654945581</c:v>
                      </c:pt>
                      <c:pt idx="12">
                        <c:v>0.26615717896257068</c:v>
                      </c:pt>
                      <c:pt idx="13">
                        <c:v>0.26972857501884895</c:v>
                      </c:pt>
                      <c:pt idx="14">
                        <c:v>0.28428571428571431</c:v>
                      </c:pt>
                    </c:numCache>
                  </c:numRef>
                </c:val>
                <c:extLst xmlns:c15="http://schemas.microsoft.com/office/drawing/2012/chart">
                  <c:ext xmlns:c16="http://schemas.microsoft.com/office/drawing/2014/chart" uri="{C3380CC4-5D6E-409C-BE32-E72D297353CC}">
                    <c16:uniqueId val="{00000016-E062-465C-B019-B750717C09C2}"/>
                  </c:ext>
                </c:extLst>
              </c15:ser>
            </c15:filteredBarSeries>
            <c15:filteredBarSeries>
              <c15:ser>
                <c:idx val="23"/>
                <c:order val="23"/>
                <c:tx>
                  <c:strRef>
                    <c:extLst xmlns:c15="http://schemas.microsoft.com/office/drawing/2012/chart">
                      <c:ext xmlns:c15="http://schemas.microsoft.com/office/drawing/2012/chart" uri="{02D57815-91ED-43cb-92C2-25804820EDAC}">
                        <c15:formulaRef>
                          <c15:sqref>日本!$A$28:$B$28</c15:sqref>
                        </c15:formulaRef>
                      </c:ext>
                    </c:extLst>
                    <c:strCache>
                      <c:ptCount val="2"/>
                      <c:pt idx="0">
                        <c:v>コミック雑誌/紙雑誌</c:v>
                      </c:pt>
                    </c:strCache>
                  </c:strRef>
                </c:tx>
                <c:spPr>
                  <a:solidFill>
                    <a:schemeClr val="accent6">
                      <a:lumMod val="8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日本!$C$28:$AN$28</c15:sqref>
                        </c15:formulaRef>
                      </c:ext>
                    </c:extLst>
                    <c:numCache>
                      <c:formatCode>0.0%</c:formatCode>
                      <c:ptCount val="15"/>
                      <c:pt idx="0">
                        <c:v>0.19610256725879538</c:v>
                      </c:pt>
                      <c:pt idx="1">
                        <c:v>0.18962802829146791</c:v>
                      </c:pt>
                      <c:pt idx="2">
                        <c:v>0.18664546378569788</c:v>
                      </c:pt>
                      <c:pt idx="3">
                        <c:v>0.18634853263213075</c:v>
                      </c:pt>
                      <c:pt idx="4">
                        <c:v>0.1868257325675042</c:v>
                      </c:pt>
                      <c:pt idx="5">
                        <c:v>0.17608777694934599</c:v>
                      </c:pt>
                      <c:pt idx="6">
                        <c:v>0.16857292012718902</c:v>
                      </c:pt>
                      <c:pt idx="7">
                        <c:v>0.16761479073547339</c:v>
                      </c:pt>
                      <c:pt idx="8">
                        <c:v>0.16664890783164624</c:v>
                      </c:pt>
                      <c:pt idx="9">
                        <c:v>0.16027641551493535</c:v>
                      </c:pt>
                      <c:pt idx="10">
                        <c:v>0.15410798122065728</c:v>
                      </c:pt>
                      <c:pt idx="11">
                        <c:v>0.14946801692090758</c:v>
                      </c:pt>
                      <c:pt idx="12">
                        <c:v>0.1384384793568606</c:v>
                      </c:pt>
                      <c:pt idx="13">
                        <c:v>0.14004276114844227</c:v>
                      </c:pt>
                      <c:pt idx="14">
                        <c:v>0.13895446880269816</c:v>
                      </c:pt>
                    </c:numCache>
                  </c:numRef>
                </c:val>
                <c:extLst xmlns:c15="http://schemas.microsoft.com/office/drawing/2012/chart">
                  <c:ext xmlns:c16="http://schemas.microsoft.com/office/drawing/2014/chart" uri="{C3380CC4-5D6E-409C-BE32-E72D297353CC}">
                    <c16:uniqueId val="{00000017-E062-465C-B019-B750717C09C2}"/>
                  </c:ext>
                </c:extLst>
              </c15:ser>
            </c15:filteredBarSeries>
            <c15:filteredBarSeries>
              <c15:ser>
                <c:idx val="24"/>
                <c:order val="24"/>
                <c:tx>
                  <c:strRef>
                    <c:extLst xmlns:c15="http://schemas.microsoft.com/office/drawing/2012/chart">
                      <c:ext xmlns:c15="http://schemas.microsoft.com/office/drawing/2012/chart" uri="{02D57815-91ED-43cb-92C2-25804820EDAC}">
                        <c15:formulaRef>
                          <c15:sqref>日本!$A$29:$B$29</c15:sqref>
                        </c15:formulaRef>
                      </c:ext>
                    </c:extLst>
                    <c:strCache>
                      <c:ptCount val="2"/>
                      <c:pt idx="0">
                        <c:v>電子出版/全出版</c:v>
                      </c:pt>
                    </c:strCache>
                  </c:strRef>
                </c:tx>
                <c:spPr>
                  <a:solidFill>
                    <a:schemeClr val="accent1">
                      <a:lumMod val="60000"/>
                      <a:lumOff val="4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日本!$C$29:$AN$29</c15:sqref>
                        </c15:formulaRef>
                      </c:ext>
                    </c:extLst>
                    <c:numCache>
                      <c:formatCode>0.0%</c:formatCode>
                      <c:ptCount val="15"/>
                      <c:pt idx="0">
                        <c:v>2.002420704140116E-3</c:v>
                      </c:pt>
                      <c:pt idx="1">
                        <c:v>4.2614151525042611E-3</c:v>
                      </c:pt>
                      <c:pt idx="2">
                        <c:v>8.3842762572959324E-3</c:v>
                      </c:pt>
                      <c:pt idx="3">
                        <c:v>1.6738887500530458E-2</c:v>
                      </c:pt>
                      <c:pt idx="4">
                        <c:v>2.2479095410195042E-2</c:v>
                      </c:pt>
                      <c:pt idx="5">
                        <c:v>2.8801236345755328E-2</c:v>
                      </c:pt>
                      <c:pt idx="6">
                        <c:v>3.3806939698932711E-2</c:v>
                      </c:pt>
                      <c:pt idx="7">
                        <c:v>3.482587064676617E-2</c:v>
                      </c:pt>
                      <c:pt idx="8">
                        <c:v>4.2276780799295387E-2</c:v>
                      </c:pt>
                      <c:pt idx="9">
                        <c:v>5.6795245570755777E-2</c:v>
                      </c:pt>
                      <c:pt idx="10">
                        <c:v>6.647684351211576E-2</c:v>
                      </c:pt>
                      <c:pt idx="11">
                        <c:v>8.9821791651716304E-2</c:v>
                      </c:pt>
                      <c:pt idx="12">
                        <c:v>0.11487543627391984</c:v>
                      </c:pt>
                      <c:pt idx="13">
                        <c:v>0.13916813269665745</c:v>
                      </c:pt>
                      <c:pt idx="14">
                        <c:v>0.16097402597402596</c:v>
                      </c:pt>
                    </c:numCache>
                  </c:numRef>
                </c:val>
                <c:extLst xmlns:c15="http://schemas.microsoft.com/office/drawing/2012/chart">
                  <c:ext xmlns:c16="http://schemas.microsoft.com/office/drawing/2014/chart" uri="{C3380CC4-5D6E-409C-BE32-E72D297353CC}">
                    <c16:uniqueId val="{00000018-E062-465C-B019-B750717C09C2}"/>
                  </c:ext>
                </c:extLst>
              </c15:ser>
            </c15:filteredBarSeries>
            <c15:filteredBarSeries>
              <c15:ser>
                <c:idx val="25"/>
                <c:order val="25"/>
                <c:tx>
                  <c:strRef>
                    <c:extLst xmlns:c15="http://schemas.microsoft.com/office/drawing/2012/chart">
                      <c:ext xmlns:c15="http://schemas.microsoft.com/office/drawing/2012/chart" uri="{02D57815-91ED-43cb-92C2-25804820EDAC}">
                        <c15:formulaRef>
                          <c15:sqref>日本!$A$30:$B$30</c15:sqref>
                        </c15:formulaRef>
                      </c:ext>
                    </c:extLst>
                    <c:strCache>
                      <c:ptCount val="2"/>
                      <c:pt idx="0">
                        <c:v>電子シェア(一般書籍)</c:v>
                      </c:pt>
                    </c:strCache>
                  </c:strRef>
                </c:tx>
                <c:spPr>
                  <a:solidFill>
                    <a:schemeClr val="accent2">
                      <a:lumMod val="60000"/>
                      <a:lumOff val="4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日本!$C$30:$AN$30</c15:sqref>
                        </c15:formulaRef>
                      </c:ext>
                    </c:extLst>
                    <c:numCache>
                      <c:formatCode>0.0%</c:formatCode>
                      <c:ptCount val="15"/>
                      <c:pt idx="0">
                        <c:v>0</c:v>
                      </c:pt>
                      <c:pt idx="1">
                        <c:v>0</c:v>
                      </c:pt>
                      <c:pt idx="2">
                        <c:v>0</c:v>
                      </c:pt>
                      <c:pt idx="3">
                        <c:v>0</c:v>
                      </c:pt>
                      <c:pt idx="4">
                        <c:v>0</c:v>
                      </c:pt>
                      <c:pt idx="5">
                        <c:v>0</c:v>
                      </c:pt>
                      <c:pt idx="6">
                        <c:v>0</c:v>
                      </c:pt>
                      <c:pt idx="7">
                        <c:v>0</c:v>
                      </c:pt>
                      <c:pt idx="8">
                        <c:v>0</c:v>
                      </c:pt>
                      <c:pt idx="9">
                        <c:v>0</c:v>
                      </c:pt>
                      <c:pt idx="10">
                        <c:v>2.5491237387148168E-2</c:v>
                      </c:pt>
                      <c:pt idx="11">
                        <c:v>3.0546623794212219E-2</c:v>
                      </c:pt>
                      <c:pt idx="12">
                        <c:v>3.4691407825736181E-2</c:v>
                      </c:pt>
                      <c:pt idx="13">
                        <c:v>3.99284042406719E-2</c:v>
                      </c:pt>
                      <c:pt idx="14">
                        <c:v>4.5147679324894517E-2</c:v>
                      </c:pt>
                    </c:numCache>
                  </c:numRef>
                </c:val>
                <c:extLst xmlns:c15="http://schemas.microsoft.com/office/drawing/2012/chart">
                  <c:ext xmlns:c16="http://schemas.microsoft.com/office/drawing/2014/chart" uri="{C3380CC4-5D6E-409C-BE32-E72D297353CC}">
                    <c16:uniqueId val="{00000019-E062-465C-B019-B750717C09C2}"/>
                  </c:ext>
                </c:extLst>
              </c15:ser>
            </c15:filteredBarSeries>
            <c15:filteredBarSeries>
              <c15:ser>
                <c:idx val="26"/>
                <c:order val="26"/>
                <c:tx>
                  <c:strRef>
                    <c:extLst xmlns:c15="http://schemas.microsoft.com/office/drawing/2012/chart">
                      <c:ext xmlns:c15="http://schemas.microsoft.com/office/drawing/2012/chart" uri="{02D57815-91ED-43cb-92C2-25804820EDAC}">
                        <c15:formulaRef>
                          <c15:sqref>日本!$A$31:$B$31</c15:sqref>
                        </c15:formulaRef>
                      </c:ext>
                    </c:extLst>
                    <c:strCache>
                      <c:ptCount val="2"/>
                      <c:pt idx="0">
                        <c:v>電子シェア(コミック)</c:v>
                      </c:pt>
                    </c:strCache>
                  </c:strRef>
                </c:tx>
                <c:spPr>
                  <a:solidFill>
                    <a:schemeClr val="accent3">
                      <a:lumMod val="60000"/>
                      <a:lumOff val="4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日本!$C$31:$AN$31</c15:sqref>
                        </c15:formulaRef>
                      </c:ext>
                    </c:extLst>
                    <c:numCache>
                      <c:formatCode>0.0%</c:formatCode>
                      <c:ptCount val="15"/>
                      <c:pt idx="0">
                        <c:v>1.7309205350118019E-2</c:v>
                      </c:pt>
                      <c:pt idx="1">
                        <c:v>3.3432392273402674E-2</c:v>
                      </c:pt>
                      <c:pt idx="2">
                        <c:v>6.2916358253145815E-2</c:v>
                      </c:pt>
                      <c:pt idx="3">
                        <c:v>0.11367673179396093</c:v>
                      </c:pt>
                      <c:pt idx="4">
                        <c:v>0.14982078853046596</c:v>
                      </c:pt>
                      <c:pt idx="5">
                        <c:v>0.18523826585453243</c:v>
                      </c:pt>
                      <c:pt idx="6">
                        <c:v>0.19281729428172942</c:v>
                      </c:pt>
                      <c:pt idx="7">
                        <c:v>0.19189383070301291</c:v>
                      </c:pt>
                      <c:pt idx="8">
                        <c:v>0.20941091954022989</c:v>
                      </c:pt>
                      <c:pt idx="9">
                        <c:v>0.25134228187919461</c:v>
                      </c:pt>
                      <c:pt idx="10">
                        <c:v>0.28107074569789675</c:v>
                      </c:pt>
                      <c:pt idx="11">
                        <c:v>0.35332103321033209</c:v>
                      </c:pt>
                      <c:pt idx="12">
                        <c:v>0.42852949809216317</c:v>
                      </c:pt>
                      <c:pt idx="13">
                        <c:v>0.50681279620853081</c:v>
                      </c:pt>
                      <c:pt idx="14">
                        <c:v>0.55289814293753514</c:v>
                      </c:pt>
                    </c:numCache>
                  </c:numRef>
                </c:val>
                <c:extLst xmlns:c15="http://schemas.microsoft.com/office/drawing/2012/chart">
                  <c:ext xmlns:c16="http://schemas.microsoft.com/office/drawing/2014/chart" uri="{C3380CC4-5D6E-409C-BE32-E72D297353CC}">
                    <c16:uniqueId val="{0000001A-E062-465C-B019-B750717C09C2}"/>
                  </c:ext>
                </c:extLst>
              </c15:ser>
            </c15:filteredBarSeries>
            <c15:filteredBarSeries>
              <c15:ser>
                <c:idx val="27"/>
                <c:order val="27"/>
                <c:tx>
                  <c:strRef>
                    <c:extLst xmlns:c15="http://schemas.microsoft.com/office/drawing/2012/chart">
                      <c:ext xmlns:c15="http://schemas.microsoft.com/office/drawing/2012/chart" uri="{02D57815-91ED-43cb-92C2-25804820EDAC}">
                        <c15:formulaRef>
                          <c15:sqref>日本!$A$32:$B$32</c15:sqref>
                        </c15:formulaRef>
                      </c:ext>
                    </c:extLst>
                    <c:strCache>
                      <c:ptCount val="2"/>
                      <c:pt idx="0">
                        <c:v>電子シェア(雑誌)</c:v>
                      </c:pt>
                    </c:strCache>
                  </c:strRef>
                </c:tx>
                <c:spPr>
                  <a:solidFill>
                    <a:schemeClr val="accent4">
                      <a:lumMod val="60000"/>
                      <a:lumOff val="4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日本!$C$32:$AN$32</c15:sqref>
                        </c15:formulaRef>
                      </c:ext>
                    </c:extLst>
                    <c:numCache>
                      <c:formatCode>0.0%</c:formatCode>
                      <c:ptCount val="15"/>
                      <c:pt idx="0">
                        <c:v>0</c:v>
                      </c:pt>
                      <c:pt idx="1">
                        <c:v>0</c:v>
                      </c:pt>
                      <c:pt idx="2">
                        <c:v>0</c:v>
                      </c:pt>
                      <c:pt idx="3">
                        <c:v>0</c:v>
                      </c:pt>
                      <c:pt idx="4">
                        <c:v>0</c:v>
                      </c:pt>
                      <c:pt idx="5">
                        <c:v>0</c:v>
                      </c:pt>
                      <c:pt idx="6">
                        <c:v>5.6917895935113601E-4</c:v>
                      </c:pt>
                      <c:pt idx="7">
                        <c:v>2.2298803973241437E-3</c:v>
                      </c:pt>
                      <c:pt idx="8">
                        <c:v>4.1383701188455009E-3</c:v>
                      </c:pt>
                      <c:pt idx="9">
                        <c:v>8.50922753895458E-3</c:v>
                      </c:pt>
                      <c:pt idx="10">
                        <c:v>8.1490104772991845E-3</c:v>
                      </c:pt>
                      <c:pt idx="11">
                        <c:v>1.5770880645975271E-2</c:v>
                      </c:pt>
                      <c:pt idx="12">
                        <c:v>2.5365205843293492E-2</c:v>
                      </c:pt>
                      <c:pt idx="13">
                        <c:v>3.1647441585329783E-2</c:v>
                      </c:pt>
                      <c:pt idx="14">
                        <c:v>3.1520496488649352E-2</c:v>
                      </c:pt>
                    </c:numCache>
                  </c:numRef>
                </c:val>
                <c:extLst xmlns:c15="http://schemas.microsoft.com/office/drawing/2012/chart">
                  <c:ext xmlns:c16="http://schemas.microsoft.com/office/drawing/2014/chart" uri="{C3380CC4-5D6E-409C-BE32-E72D297353CC}">
                    <c16:uniqueId val="{0000001B-E062-465C-B019-B750717C09C2}"/>
                  </c:ext>
                </c:extLst>
              </c15:ser>
            </c15:filteredBarSeries>
            <c15:filteredBarSeries>
              <c15:ser>
                <c:idx val="28"/>
                <c:order val="28"/>
                <c:tx>
                  <c:strRef>
                    <c:extLst xmlns:c15="http://schemas.microsoft.com/office/drawing/2012/chart">
                      <c:ext xmlns:c15="http://schemas.microsoft.com/office/drawing/2012/chart" uri="{02D57815-91ED-43cb-92C2-25804820EDAC}">
                        <c15:formulaRef>
                          <c15:sqref>日本!$A$33:$B$33</c15:sqref>
                        </c15:formulaRef>
                      </c:ext>
                    </c:extLst>
                    <c:strCache>
                      <c:ptCount val="2"/>
                      <c:pt idx="0">
                        <c:v>電子一般書籍/全電子</c:v>
                      </c:pt>
                    </c:strCache>
                  </c:strRef>
                </c:tx>
                <c:spPr>
                  <a:solidFill>
                    <a:schemeClr val="accent5">
                      <a:lumMod val="60000"/>
                      <a:lumOff val="4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日本!$C$33:$AN$33</c15:sqref>
                        </c15:formulaRef>
                      </c:ext>
                    </c:extLst>
                    <c:numCache>
                      <c:formatCode>0.0%</c:formatCode>
                      <c:ptCount val="15"/>
                      <c:pt idx="0">
                        <c:v>0</c:v>
                      </c:pt>
                      <c:pt idx="1">
                        <c:v>0</c:v>
                      </c:pt>
                      <c:pt idx="2">
                        <c:v>0</c:v>
                      </c:pt>
                      <c:pt idx="3">
                        <c:v>0</c:v>
                      </c:pt>
                      <c:pt idx="4">
                        <c:v>0</c:v>
                      </c:pt>
                      <c:pt idx="5">
                        <c:v>0</c:v>
                      </c:pt>
                      <c:pt idx="6">
                        <c:v>0</c:v>
                      </c:pt>
                      <c:pt idx="7">
                        <c:v>0</c:v>
                      </c:pt>
                      <c:pt idx="8">
                        <c:v>0</c:v>
                      </c:pt>
                      <c:pt idx="9">
                        <c:v>0</c:v>
                      </c:pt>
                      <c:pt idx="10">
                        <c:v>0.16783216783216784</c:v>
                      </c:pt>
                      <c:pt idx="11">
                        <c:v>0.15179760319573901</c:v>
                      </c:pt>
                      <c:pt idx="12">
                        <c:v>0.13514929282346777</c:v>
                      </c:pt>
                      <c:pt idx="13">
                        <c:v>0.1309255079006772</c:v>
                      </c:pt>
                      <c:pt idx="14">
                        <c:v>0.12948769665187576</c:v>
                      </c:pt>
                    </c:numCache>
                  </c:numRef>
                </c:val>
                <c:extLst xmlns:c15="http://schemas.microsoft.com/office/drawing/2012/chart">
                  <c:ext xmlns:c16="http://schemas.microsoft.com/office/drawing/2014/chart" uri="{C3380CC4-5D6E-409C-BE32-E72D297353CC}">
                    <c16:uniqueId val="{0000001C-E062-465C-B019-B750717C09C2}"/>
                  </c:ext>
                </c:extLst>
              </c15:ser>
            </c15:filteredBarSeries>
            <c15:filteredBarSeries>
              <c15:ser>
                <c:idx val="29"/>
                <c:order val="29"/>
                <c:tx>
                  <c:strRef>
                    <c:extLst xmlns:c15="http://schemas.microsoft.com/office/drawing/2012/chart">
                      <c:ext xmlns:c15="http://schemas.microsoft.com/office/drawing/2012/chart" uri="{02D57815-91ED-43cb-92C2-25804820EDAC}">
                        <c15:formulaRef>
                          <c15:sqref>日本!$A$34:$B$34</c15:sqref>
                        </c15:formulaRef>
                      </c:ext>
                    </c:extLst>
                    <c:strCache>
                      <c:ptCount val="2"/>
                      <c:pt idx="0">
                        <c:v>電子コミック/全電子</c:v>
                      </c:pt>
                    </c:strCache>
                  </c:strRef>
                </c:tx>
                <c:spPr>
                  <a:solidFill>
                    <a:schemeClr val="accent6">
                      <a:lumMod val="60000"/>
                      <a:lumOff val="4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日本!$C$34:$AN$34</c15:sqref>
                        </c15:formulaRef>
                      </c:ext>
                    </c:extLst>
                    <c:numCache>
                      <c:formatCode>0.0%</c:formatCode>
                      <c:ptCount val="15"/>
                      <c:pt idx="0">
                        <c:v>0.97777777777777775</c:v>
                      </c:pt>
                      <c:pt idx="1">
                        <c:v>0.95744680851063835</c:v>
                      </c:pt>
                      <c:pt idx="2">
                        <c:v>0.93406593406593408</c:v>
                      </c:pt>
                      <c:pt idx="3">
                        <c:v>0.90140845070422537</c:v>
                      </c:pt>
                      <c:pt idx="4">
                        <c:v>0.90086206896551724</c:v>
                      </c:pt>
                      <c:pt idx="5">
                        <c:v>0.9006968641114983</c:v>
                      </c:pt>
                      <c:pt idx="6">
                        <c:v>0.84298780487804881</c:v>
                      </c:pt>
                      <c:pt idx="7">
                        <c:v>0.82181259600614442</c:v>
                      </c:pt>
                      <c:pt idx="8">
                        <c:v>0.75911458333333337</c:v>
                      </c:pt>
                      <c:pt idx="9">
                        <c:v>0.73938795656465939</c:v>
                      </c:pt>
                      <c:pt idx="10">
                        <c:v>0.77097902097902093</c:v>
                      </c:pt>
                      <c:pt idx="11">
                        <c:v>0.76498002663115849</c:v>
                      </c:pt>
                      <c:pt idx="12">
                        <c:v>0.76479832372970147</c:v>
                      </c:pt>
                      <c:pt idx="13">
                        <c:v>0.77246049661399552</c:v>
                      </c:pt>
                      <c:pt idx="14">
                        <c:v>0.79265832997176278</c:v>
                      </c:pt>
                    </c:numCache>
                  </c:numRef>
                </c:val>
                <c:extLst xmlns:c15="http://schemas.microsoft.com/office/drawing/2012/chart">
                  <c:ext xmlns:c16="http://schemas.microsoft.com/office/drawing/2014/chart" uri="{C3380CC4-5D6E-409C-BE32-E72D297353CC}">
                    <c16:uniqueId val="{0000001D-E062-465C-B019-B750717C09C2}"/>
                  </c:ext>
                </c:extLst>
              </c15:ser>
            </c15:filteredBarSeries>
            <c15:filteredBarSeries>
              <c15:ser>
                <c:idx val="30"/>
                <c:order val="30"/>
                <c:tx>
                  <c:strRef>
                    <c:extLst xmlns:c15="http://schemas.microsoft.com/office/drawing/2012/chart">
                      <c:ext xmlns:c15="http://schemas.microsoft.com/office/drawing/2012/chart" uri="{02D57815-91ED-43cb-92C2-25804820EDAC}">
                        <c15:formulaRef>
                          <c15:sqref>日本!$A$35:$B$35</c15:sqref>
                        </c15:formulaRef>
                      </c:ext>
                    </c:extLst>
                    <c:strCache>
                      <c:ptCount val="2"/>
                      <c:pt idx="0">
                        <c:v>電子雑誌/全電子</c:v>
                      </c:pt>
                    </c:strCache>
                  </c:strRef>
                </c:tx>
                <c:spPr>
                  <a:solidFill>
                    <a:schemeClr val="accent1">
                      <a:lumMod val="50000"/>
                    </a:schemeClr>
                  </a:solidFill>
                  <a:ln>
                    <a:noFill/>
                  </a:ln>
                  <a:effectLst/>
                </c:spPr>
                <c:invertIfNegative val="0"/>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1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numCache>
                  </c:numRef>
                </c:cat>
                <c:val>
                  <c:numRef>
                    <c:extLst xmlns:c15="http://schemas.microsoft.com/office/drawing/2012/chart">
                      <c:ext xmlns:c15="http://schemas.microsoft.com/office/drawing/2012/chart" uri="{02D57815-91ED-43cb-92C2-25804820EDAC}">
                        <c15:formulaRef>
                          <c15:sqref>日本!$C$35:$AN$35</c15:sqref>
                        </c15:formulaRef>
                      </c:ext>
                    </c:extLst>
                    <c:numCache>
                      <c:formatCode>0.0%</c:formatCode>
                      <c:ptCount val="15"/>
                      <c:pt idx="0">
                        <c:v>0</c:v>
                      </c:pt>
                      <c:pt idx="1">
                        <c:v>0</c:v>
                      </c:pt>
                      <c:pt idx="2">
                        <c:v>0</c:v>
                      </c:pt>
                      <c:pt idx="3">
                        <c:v>0</c:v>
                      </c:pt>
                      <c:pt idx="4">
                        <c:v>0</c:v>
                      </c:pt>
                      <c:pt idx="5">
                        <c:v>0</c:v>
                      </c:pt>
                      <c:pt idx="6">
                        <c:v>9.1463414634146336E-3</c:v>
                      </c:pt>
                      <c:pt idx="7">
                        <c:v>3.3794162826420893E-2</c:v>
                      </c:pt>
                      <c:pt idx="8">
                        <c:v>5.078125E-2</c:v>
                      </c:pt>
                      <c:pt idx="9">
                        <c:v>7.6011846001974331E-2</c:v>
                      </c:pt>
                      <c:pt idx="10">
                        <c:v>6.1188811188811192E-2</c:v>
                      </c:pt>
                      <c:pt idx="11">
                        <c:v>8.3222370173102536E-2</c:v>
                      </c:pt>
                      <c:pt idx="12">
                        <c:v>0.1000523834468308</c:v>
                      </c:pt>
                      <c:pt idx="13">
                        <c:v>9.6613995485327314E-2</c:v>
                      </c:pt>
                      <c:pt idx="14">
                        <c:v>7.7853973376361435E-2</c:v>
                      </c:pt>
                    </c:numCache>
                  </c:numRef>
                </c:val>
                <c:extLst xmlns:c15="http://schemas.microsoft.com/office/drawing/2012/chart">
                  <c:ext xmlns:c16="http://schemas.microsoft.com/office/drawing/2014/chart" uri="{C3380CC4-5D6E-409C-BE32-E72D297353CC}">
                    <c16:uniqueId val="{0000001E-E062-465C-B019-B750717C09C2}"/>
                  </c:ext>
                </c:extLst>
              </c15:ser>
            </c15:filteredBarSeries>
          </c:ext>
        </c:extLst>
      </c:barChart>
      <c:catAx>
        <c:axId val="3652098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2580000" spcFirstLastPara="1" vertOverflow="ellipsis" wrap="square" anchor="ctr" anchorCtr="1"/>
          <a:lstStyle/>
          <a:p>
            <a:pPr>
              <a:defRPr lang="ja-JP" sz="1800" b="1" i="0" u="none" strike="noStrike" kern="1200" baseline="0">
                <a:solidFill>
                  <a:schemeClr val="tx1">
                    <a:lumMod val="65000"/>
                    <a:lumOff val="35000"/>
                  </a:schemeClr>
                </a:solidFill>
                <a:latin typeface="+mn-lt"/>
                <a:ea typeface="+mn-ea"/>
                <a:cs typeface="+mn-cs"/>
              </a:defRPr>
            </a:pPr>
            <a:endParaRPr lang="ja-JP"/>
          </a:p>
        </c:txPr>
        <c:crossAx val="366267976"/>
        <c:crosses val="autoZero"/>
        <c:auto val="1"/>
        <c:lblAlgn val="ctr"/>
        <c:lblOffset val="100"/>
        <c:noMultiLvlLbl val="0"/>
      </c:catAx>
      <c:valAx>
        <c:axId val="366267976"/>
        <c:scaling>
          <c:orientation val="minMax"/>
        </c:scaling>
        <c:delete val="0"/>
        <c:axPos val="l"/>
        <c:majorGridlines>
          <c:spPr>
            <a:ln w="9525" cap="flat" cmpd="sng" algn="ctr">
              <a:solidFill>
                <a:schemeClr val="tx1">
                  <a:lumMod val="15000"/>
                  <a:lumOff val="85000"/>
                </a:schemeClr>
              </a:solidFill>
              <a:round/>
            </a:ln>
            <a:effectLst/>
          </c:spPr>
        </c:majorGridlines>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lang="ja-JP" sz="1800" b="1" i="0" u="none" strike="noStrike" kern="1200" baseline="0">
                <a:solidFill>
                  <a:schemeClr val="tx1">
                    <a:lumMod val="65000"/>
                    <a:lumOff val="35000"/>
                  </a:schemeClr>
                </a:solidFill>
                <a:latin typeface="+mn-lt"/>
                <a:ea typeface="+mn-ea"/>
                <a:cs typeface="+mn-cs"/>
              </a:defRPr>
            </a:pPr>
            <a:endParaRPr lang="ja-JP"/>
          </a:p>
        </c:txPr>
        <c:crossAx val="365209832"/>
        <c:crosses val="autoZero"/>
        <c:crossBetween val="between"/>
      </c:valAx>
      <c:spPr>
        <a:solidFill>
          <a:schemeClr val="bg1"/>
        </a:solidFill>
        <a:ln>
          <a:noFill/>
        </a:ln>
        <a:effectLst/>
      </c:spPr>
    </c:plotArea>
    <c:legend>
      <c:legendPos val="b"/>
      <c:layout>
        <c:manualLayout>
          <c:xMode val="edge"/>
          <c:yMode val="edge"/>
          <c:x val="0.11141844774229825"/>
          <c:y val="4.9414708073857476E-3"/>
          <c:w val="0.85692146709226324"/>
          <c:h val="7.6703401532639742E-2"/>
        </c:manualLayout>
      </c:layout>
      <c:overlay val="0"/>
      <c:spPr>
        <a:noFill/>
        <a:ln>
          <a:noFill/>
        </a:ln>
        <a:effectLst/>
      </c:spPr>
      <c:txPr>
        <a:bodyPr rot="0" spcFirstLastPara="1" vertOverflow="ellipsis" vert="horz" wrap="square" anchor="ctr" anchorCtr="1"/>
        <a:lstStyle/>
        <a:p>
          <a:pPr>
            <a:defRPr lang="ja-JP" sz="1800" b="1"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lang="ja-JP" sz="2800" b="0" i="0" u="none" strike="noStrike" kern="1200" spc="0" baseline="0">
                <a:solidFill>
                  <a:prstClr val="black">
                    <a:lumMod val="65000"/>
                    <a:lumOff val="35000"/>
                  </a:prstClr>
                </a:solidFill>
                <a:latin typeface="+mn-lt"/>
                <a:ea typeface="+mn-ea"/>
                <a:cs typeface="+mn-cs"/>
              </a:defRPr>
            </a:pPr>
            <a:r>
              <a:rPr lang="en-US" altLang="ja-JP" sz="2800" b="1" dirty="0">
                <a:latin typeface="Georgia" panose="02040502050405020303" pitchFamily="18" charset="0"/>
              </a:rPr>
              <a:t>Sales of eBooks</a:t>
            </a:r>
          </a:p>
          <a:p>
            <a:pPr marL="0" marR="0" lvl="0" indent="0" algn="ctr" defTabSz="914400" rtl="0" eaLnBrk="1" fontAlgn="auto" latinLnBrk="0" hangingPunct="1">
              <a:lnSpc>
                <a:spcPct val="100000"/>
              </a:lnSpc>
              <a:spcBef>
                <a:spcPts val="0"/>
              </a:spcBef>
              <a:spcAft>
                <a:spcPts val="0"/>
              </a:spcAft>
              <a:buClrTx/>
              <a:buSzTx/>
              <a:buFontTx/>
              <a:buNone/>
              <a:tabLst/>
              <a:defRPr lang="ja-JP" sz="2800">
                <a:solidFill>
                  <a:prstClr val="black">
                    <a:lumMod val="65000"/>
                    <a:lumOff val="35000"/>
                  </a:prstClr>
                </a:solidFill>
              </a:defRPr>
            </a:pPr>
            <a:r>
              <a:rPr lang="en-US" altLang="ja-JP" sz="1800" b="1" i="0" baseline="0" dirty="0" err="1">
                <a:solidFill>
                  <a:srgbClr val="0070C0"/>
                </a:solidFill>
                <a:effectLst/>
                <a:latin typeface="+mj-lt"/>
              </a:rPr>
              <a:t>Ventes</a:t>
            </a:r>
            <a:r>
              <a:rPr lang="en-US" altLang="ja-JP" sz="1800" b="1" i="0" baseline="0" dirty="0">
                <a:solidFill>
                  <a:srgbClr val="0070C0"/>
                </a:solidFill>
                <a:effectLst/>
                <a:latin typeface="+mj-lt"/>
              </a:rPr>
              <a:t> </a:t>
            </a:r>
            <a:r>
              <a:rPr lang="en-US" altLang="ja-JP" sz="1800" b="1" i="0" baseline="0" dirty="0" err="1">
                <a:solidFill>
                  <a:srgbClr val="0070C0"/>
                </a:solidFill>
                <a:effectLst/>
                <a:latin typeface="+mj-lt"/>
              </a:rPr>
              <a:t>d'eBooks</a:t>
            </a:r>
            <a:endParaRPr lang="ja-JP" altLang="ja-JP" sz="2800" dirty="0">
              <a:solidFill>
                <a:srgbClr val="0070C0"/>
              </a:solidFill>
              <a:effectLst/>
              <a:latin typeface="+mj-lt"/>
            </a:endParaRPr>
          </a:p>
        </c:rich>
      </c:tx>
      <c:layout>
        <c:manualLayout>
          <c:xMode val="edge"/>
          <c:yMode val="edge"/>
          <c:x val="0.34049346094073774"/>
          <c:y val="7.8045734800593148E-3"/>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lang="ja-JP" sz="2800" b="0" i="0" u="none" strike="noStrike" kern="1200" spc="0" baseline="0">
              <a:solidFill>
                <a:prstClr val="black">
                  <a:lumMod val="65000"/>
                  <a:lumOff val="35000"/>
                </a:prstClr>
              </a:solidFill>
              <a:latin typeface="+mn-lt"/>
              <a:ea typeface="+mn-ea"/>
              <a:cs typeface="+mn-cs"/>
            </a:defRPr>
          </a:pPr>
          <a:endParaRPr lang="ja-JP"/>
        </a:p>
      </c:txPr>
    </c:title>
    <c:autoTitleDeleted val="0"/>
    <c:plotArea>
      <c:layout>
        <c:manualLayout>
          <c:layoutTarget val="inner"/>
          <c:xMode val="edge"/>
          <c:yMode val="edge"/>
          <c:x val="0.14555372862531804"/>
          <c:y val="0.13707125288805067"/>
          <c:w val="0.80276439870903404"/>
          <c:h val="0.77534422573202699"/>
        </c:manualLayout>
      </c:layout>
      <c:lineChart>
        <c:grouping val="standard"/>
        <c:varyColors val="0"/>
        <c:ser>
          <c:idx val="9"/>
          <c:order val="9"/>
          <c:tx>
            <c:strRef>
              <c:f>日本!$A$18:$B$18</c:f>
              <c:strCache>
                <c:ptCount val="2"/>
                <c:pt idx="0">
                  <c:v>電子コミック</c:v>
                </c:pt>
              </c:strCache>
            </c:strRef>
          </c:tx>
          <c:spPr>
            <a:ln w="28575" cap="rnd">
              <a:solidFill>
                <a:srgbClr val="06FE0C"/>
              </a:solidFill>
              <a:round/>
            </a:ln>
            <a:effectLst/>
          </c:spPr>
          <c:marker>
            <c:symbol val="none"/>
          </c:marker>
          <c:cat>
            <c:numRef>
              <c:f>日本!$C$4:$AN$4</c:f>
              <c:numCache>
                <c:formatCode>General</c:formatCode>
                <c:ptCount val="5"/>
                <c:pt idx="0">
                  <c:v>2014</c:v>
                </c:pt>
                <c:pt idx="1">
                  <c:v>2015</c:v>
                </c:pt>
                <c:pt idx="2">
                  <c:v>2016</c:v>
                </c:pt>
                <c:pt idx="3">
                  <c:v>2017</c:v>
                </c:pt>
                <c:pt idx="4">
                  <c:v>2018</c:v>
                </c:pt>
              </c:numCache>
              <c:extLst/>
            </c:numRef>
          </c:cat>
          <c:val>
            <c:numRef>
              <c:f>日本!$C$18:$AN$18</c:f>
              <c:numCache>
                <c:formatCode>#,##0_ </c:formatCode>
                <c:ptCount val="5"/>
                <c:pt idx="0">
                  <c:v>882</c:v>
                </c:pt>
                <c:pt idx="1">
                  <c:v>1149</c:v>
                </c:pt>
                <c:pt idx="2">
                  <c:v>1460</c:v>
                </c:pt>
                <c:pt idx="3">
                  <c:v>1711</c:v>
                </c:pt>
                <c:pt idx="4">
                  <c:v>1965</c:v>
                </c:pt>
              </c:numCache>
              <c:extLst/>
            </c:numRef>
          </c:val>
          <c:smooth val="0"/>
          <c:extLst>
            <c:ext xmlns:c16="http://schemas.microsoft.com/office/drawing/2014/chart" uri="{C3380CC4-5D6E-409C-BE32-E72D297353CC}">
              <c16:uniqueId val="{00000000-EC86-46F8-9011-B507413D1698}"/>
            </c:ext>
          </c:extLst>
        </c:ser>
        <c:ser>
          <c:idx val="10"/>
          <c:order val="10"/>
          <c:tx>
            <c:strRef>
              <c:f>日本!$A$19:$B$19</c:f>
              <c:strCache>
                <c:ptCount val="2"/>
                <c:pt idx="0">
                  <c:v>電子書籍(一般)</c:v>
                </c:pt>
              </c:strCache>
            </c:strRef>
          </c:tx>
          <c:spPr>
            <a:ln w="28575" cap="rnd">
              <a:solidFill>
                <a:srgbClr val="0070C0"/>
              </a:solidFill>
              <a:round/>
            </a:ln>
            <a:effectLst/>
          </c:spPr>
          <c:marker>
            <c:symbol val="none"/>
          </c:marker>
          <c:cat>
            <c:numRef>
              <c:f>日本!$C$4:$AN$4</c:f>
              <c:numCache>
                <c:formatCode>General</c:formatCode>
                <c:ptCount val="5"/>
                <c:pt idx="0">
                  <c:v>2014</c:v>
                </c:pt>
                <c:pt idx="1">
                  <c:v>2015</c:v>
                </c:pt>
                <c:pt idx="2">
                  <c:v>2016</c:v>
                </c:pt>
                <c:pt idx="3">
                  <c:v>2017</c:v>
                </c:pt>
                <c:pt idx="4">
                  <c:v>2018</c:v>
                </c:pt>
              </c:numCache>
              <c:extLst/>
            </c:numRef>
          </c:cat>
          <c:val>
            <c:numRef>
              <c:f>日本!$C$19:$AN$19</c:f>
              <c:numCache>
                <c:formatCode>#,##0_ </c:formatCode>
                <c:ptCount val="5"/>
                <c:pt idx="0">
                  <c:v>192</c:v>
                </c:pt>
                <c:pt idx="1">
                  <c:v>228</c:v>
                </c:pt>
                <c:pt idx="2">
                  <c:v>258</c:v>
                </c:pt>
                <c:pt idx="3">
                  <c:v>290</c:v>
                </c:pt>
                <c:pt idx="4">
                  <c:v>321</c:v>
                </c:pt>
              </c:numCache>
              <c:extLst/>
            </c:numRef>
          </c:val>
          <c:smooth val="0"/>
          <c:extLst>
            <c:ext xmlns:c16="http://schemas.microsoft.com/office/drawing/2014/chart" uri="{C3380CC4-5D6E-409C-BE32-E72D297353CC}">
              <c16:uniqueId val="{00000001-EC86-46F8-9011-B507413D1698}"/>
            </c:ext>
          </c:extLst>
        </c:ser>
        <c:ser>
          <c:idx val="11"/>
          <c:order val="11"/>
          <c:tx>
            <c:strRef>
              <c:f>日本!$A$20:$B$20</c:f>
              <c:strCache>
                <c:ptCount val="2"/>
                <c:pt idx="0">
                  <c:v>電子雑誌</c:v>
                </c:pt>
              </c:strCache>
            </c:strRef>
          </c:tx>
          <c:spPr>
            <a:ln w="28575" cap="rnd">
              <a:solidFill>
                <a:srgbClr val="FFC000"/>
              </a:solidFill>
              <a:round/>
            </a:ln>
            <a:effectLst/>
          </c:spPr>
          <c:marker>
            <c:symbol val="none"/>
          </c:marker>
          <c:cat>
            <c:numRef>
              <c:f>日本!$C$4:$AN$4</c:f>
              <c:numCache>
                <c:formatCode>General</c:formatCode>
                <c:ptCount val="5"/>
                <c:pt idx="0">
                  <c:v>2014</c:v>
                </c:pt>
                <c:pt idx="1">
                  <c:v>2015</c:v>
                </c:pt>
                <c:pt idx="2">
                  <c:v>2016</c:v>
                </c:pt>
                <c:pt idx="3">
                  <c:v>2017</c:v>
                </c:pt>
                <c:pt idx="4">
                  <c:v>2018</c:v>
                </c:pt>
              </c:numCache>
              <c:extLst/>
            </c:numRef>
          </c:cat>
          <c:val>
            <c:numRef>
              <c:f>日本!$C$20:$AN$20</c:f>
              <c:numCache>
                <c:formatCode>#,##0_ </c:formatCode>
                <c:ptCount val="5"/>
                <c:pt idx="0">
                  <c:v>70</c:v>
                </c:pt>
                <c:pt idx="1">
                  <c:v>125</c:v>
                </c:pt>
                <c:pt idx="2">
                  <c:v>191</c:v>
                </c:pt>
                <c:pt idx="3">
                  <c:v>214</c:v>
                </c:pt>
                <c:pt idx="4">
                  <c:v>193</c:v>
                </c:pt>
              </c:numCache>
              <c:extLst/>
            </c:numRef>
          </c:val>
          <c:smooth val="0"/>
          <c:extLst>
            <c:ext xmlns:c16="http://schemas.microsoft.com/office/drawing/2014/chart" uri="{C3380CC4-5D6E-409C-BE32-E72D297353CC}">
              <c16:uniqueId val="{00000002-EC86-46F8-9011-B507413D1698}"/>
            </c:ext>
          </c:extLst>
        </c:ser>
        <c:dLbls>
          <c:showLegendKey val="0"/>
          <c:showVal val="0"/>
          <c:showCatName val="0"/>
          <c:showSerName val="0"/>
          <c:showPercent val="0"/>
          <c:showBubbleSize val="0"/>
        </c:dLbls>
        <c:smooth val="0"/>
        <c:axId val="380925392"/>
        <c:axId val="380923096"/>
        <c:extLst>
          <c:ext xmlns:c15="http://schemas.microsoft.com/office/drawing/2012/chart" uri="{02D57815-91ED-43cb-92C2-25804820EDAC}">
            <c15:filteredLineSeries>
              <c15:ser>
                <c:idx val="0"/>
                <c:order val="0"/>
                <c:tx>
                  <c:strRef>
                    <c:extLst>
                      <c:ext uri="{02D57815-91ED-43cb-92C2-25804820EDAC}">
                        <c15:formulaRef>
                          <c15:sqref>日本!$A$5:$B$5</c15:sqref>
                        </c15:formulaRef>
                      </c:ext>
                    </c:extLst>
                    <c:strCache>
                      <c:ptCount val="2"/>
                      <c:pt idx="0">
                        <c:v>紙書籍</c:v>
                      </c:pt>
                    </c:strCache>
                  </c:strRef>
                </c:tx>
                <c:spPr>
                  <a:ln w="28575" cap="rnd">
                    <a:solidFill>
                      <a:schemeClr val="accent1"/>
                    </a:solidFill>
                    <a:round/>
                  </a:ln>
                  <a:effectLst/>
                </c:spPr>
                <c:marker>
                  <c:symbol val="none"/>
                </c:marker>
                <c:cat>
                  <c:numRef>
                    <c:extLst>
                      <c:ex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c:ext uri="{02D57815-91ED-43cb-92C2-25804820EDAC}">
                        <c15:formulaRef>
                          <c15:sqref>日本!$C$5:$AN$5</c15:sqref>
                        </c15:formulaRef>
                      </c:ext>
                    </c:extLst>
                    <c:numCache>
                      <c:formatCode>#,##0_ </c:formatCode>
                      <c:ptCount val="5"/>
                      <c:pt idx="0">
                        <c:v>7545</c:v>
                      </c:pt>
                      <c:pt idx="1">
                        <c:v>7420</c:v>
                      </c:pt>
                      <c:pt idx="2">
                        <c:v>7370</c:v>
                      </c:pt>
                      <c:pt idx="3">
                        <c:v>7152</c:v>
                      </c:pt>
                      <c:pt idx="4">
                        <c:v>6991</c:v>
                      </c:pt>
                    </c:numCache>
                  </c:numRef>
                </c:val>
                <c:smooth val="0"/>
                <c:extLst>
                  <c:ext xmlns:c16="http://schemas.microsoft.com/office/drawing/2014/chart" uri="{C3380CC4-5D6E-409C-BE32-E72D297353CC}">
                    <c16:uniqueId val="{00000003-EC86-46F8-9011-B507413D1698}"/>
                  </c:ext>
                </c:extLst>
              </c15:ser>
            </c15:filteredLineSeries>
            <c15:filteredLineSeries>
              <c15:ser>
                <c:idx val="1"/>
                <c:order val="1"/>
                <c:tx>
                  <c:strRef>
                    <c:extLst xmlns:c15="http://schemas.microsoft.com/office/drawing/2012/chart">
                      <c:ext xmlns:c15="http://schemas.microsoft.com/office/drawing/2012/chart" uri="{02D57815-91ED-43cb-92C2-25804820EDAC}">
                        <c15:formulaRef>
                          <c15:sqref>日本!$A$6:$B$6</c15:sqref>
                        </c15:formulaRef>
                      </c:ext>
                    </c:extLst>
                    <c:strCache>
                      <c:ptCount val="2"/>
                      <c:pt idx="0">
                        <c:v>紙書籍(一般)</c:v>
                      </c:pt>
                    </c:strCache>
                  </c:strRef>
                </c:tx>
                <c:spPr>
                  <a:ln w="28575" cap="rnd">
                    <a:solidFill>
                      <a:schemeClr val="accent2"/>
                    </a:solidFill>
                    <a:round/>
                  </a:ln>
                  <a:effectLst/>
                </c:spPr>
                <c:marker>
                  <c:symbol val="none"/>
                </c:marker>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日本!$C$6:$AN$6</c15:sqref>
                        </c15:formulaRef>
                      </c:ext>
                    </c:extLst>
                    <c:numCache>
                      <c:formatCode>#,##0_);[Red]\(#,##0\)</c:formatCode>
                      <c:ptCount val="5"/>
                      <c:pt idx="0">
                        <c:v>7340</c:v>
                      </c:pt>
                      <c:pt idx="1">
                        <c:v>7236</c:v>
                      </c:pt>
                      <c:pt idx="2">
                        <c:v>7179</c:v>
                      </c:pt>
                      <c:pt idx="3">
                        <c:v>6973</c:v>
                      </c:pt>
                      <c:pt idx="4">
                        <c:v>6789</c:v>
                      </c:pt>
                    </c:numCache>
                  </c:numRef>
                </c:val>
                <c:smooth val="0"/>
                <c:extLst xmlns:c15="http://schemas.microsoft.com/office/drawing/2012/chart">
                  <c:ext xmlns:c16="http://schemas.microsoft.com/office/drawing/2014/chart" uri="{C3380CC4-5D6E-409C-BE32-E72D297353CC}">
                    <c16:uniqueId val="{00000004-EC86-46F8-9011-B507413D1698}"/>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日本!$A$7:$B$7</c15:sqref>
                        </c15:formulaRef>
                      </c:ext>
                    </c:extLst>
                    <c:strCache>
                      <c:ptCount val="2"/>
                      <c:pt idx="0">
                        <c:v>書籍扱コミック</c:v>
                      </c:pt>
                    </c:strCache>
                  </c:strRef>
                </c:tx>
                <c:spPr>
                  <a:ln w="28575" cap="rnd">
                    <a:solidFill>
                      <a:schemeClr val="accent3"/>
                    </a:solidFill>
                    <a:round/>
                  </a:ln>
                  <a:effectLst/>
                </c:spPr>
                <c:marker>
                  <c:symbol val="none"/>
                </c:marker>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日本!$C$7:$AN$7</c15:sqref>
                        </c15:formulaRef>
                      </c:ext>
                    </c:extLst>
                    <c:numCache>
                      <c:formatCode>#,##0_);[Red]\(#,##0\)</c:formatCode>
                      <c:ptCount val="5"/>
                      <c:pt idx="0">
                        <c:v>205</c:v>
                      </c:pt>
                      <c:pt idx="1">
                        <c:v>184</c:v>
                      </c:pt>
                      <c:pt idx="2">
                        <c:v>191</c:v>
                      </c:pt>
                      <c:pt idx="3">
                        <c:v>179</c:v>
                      </c:pt>
                      <c:pt idx="4">
                        <c:v>202</c:v>
                      </c:pt>
                    </c:numCache>
                  </c:numRef>
                </c:val>
                <c:smooth val="0"/>
                <c:extLst xmlns:c15="http://schemas.microsoft.com/office/drawing/2012/chart">
                  <c:ext xmlns:c16="http://schemas.microsoft.com/office/drawing/2014/chart" uri="{C3380CC4-5D6E-409C-BE32-E72D297353CC}">
                    <c16:uniqueId val="{00000005-EC86-46F8-9011-B507413D1698}"/>
                  </c:ext>
                </c:extLst>
              </c15:ser>
            </c15:filteredLineSeries>
            <c15:filteredLineSeries>
              <c15:ser>
                <c:idx val="3"/>
                <c:order val="3"/>
                <c:tx>
                  <c:strRef>
                    <c:extLst xmlns:c15="http://schemas.microsoft.com/office/drawing/2012/chart">
                      <c:ext xmlns:c15="http://schemas.microsoft.com/office/drawing/2012/chart" uri="{02D57815-91ED-43cb-92C2-25804820EDAC}">
                        <c15:formulaRef>
                          <c15:sqref>日本!$A$8:$B$8</c15:sqref>
                        </c15:formulaRef>
                      </c:ext>
                    </c:extLst>
                    <c:strCache>
                      <c:ptCount val="2"/>
                      <c:pt idx="0">
                        <c:v>紙雑誌</c:v>
                      </c:pt>
                    </c:strCache>
                  </c:strRef>
                </c:tx>
                <c:spPr>
                  <a:ln w="28575" cap="rnd">
                    <a:solidFill>
                      <a:schemeClr val="accent4"/>
                    </a:solidFill>
                    <a:round/>
                  </a:ln>
                  <a:effectLst/>
                </c:spPr>
                <c:marker>
                  <c:symbol val="none"/>
                </c:marker>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日本!$C$8:$AN$8</c15:sqref>
                        </c15:formulaRef>
                      </c:ext>
                    </c:extLst>
                    <c:numCache>
                      <c:formatCode>#,##0_ </c:formatCode>
                      <c:ptCount val="5"/>
                      <c:pt idx="0">
                        <c:v>8520</c:v>
                      </c:pt>
                      <c:pt idx="1">
                        <c:v>7801</c:v>
                      </c:pt>
                      <c:pt idx="2">
                        <c:v>7339</c:v>
                      </c:pt>
                      <c:pt idx="3">
                        <c:v>6548</c:v>
                      </c:pt>
                      <c:pt idx="4">
                        <c:v>5930</c:v>
                      </c:pt>
                    </c:numCache>
                  </c:numRef>
                </c:val>
                <c:smooth val="0"/>
                <c:extLst xmlns:c15="http://schemas.microsoft.com/office/drawing/2012/chart">
                  <c:ext xmlns:c16="http://schemas.microsoft.com/office/drawing/2014/chart" uri="{C3380CC4-5D6E-409C-BE32-E72D297353CC}">
                    <c16:uniqueId val="{00000006-EC86-46F8-9011-B507413D1698}"/>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日本!$A$9:$B$9</c15:sqref>
                        </c15:formulaRef>
                      </c:ext>
                    </c:extLst>
                    <c:strCache>
                      <c:ptCount val="2"/>
                      <c:pt idx="0">
                        <c:v>月刊誌</c:v>
                      </c:pt>
                    </c:strCache>
                  </c:strRef>
                </c:tx>
                <c:spPr>
                  <a:ln w="28575" cap="rnd">
                    <a:solidFill>
                      <a:schemeClr val="accent5"/>
                    </a:solidFill>
                    <a:round/>
                  </a:ln>
                  <a:effectLst/>
                </c:spPr>
                <c:marker>
                  <c:symbol val="none"/>
                </c:marker>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日本!$C$9:$AN$9</c15:sqref>
                        </c15:formulaRef>
                      </c:ext>
                    </c:extLst>
                    <c:numCache>
                      <c:formatCode>#,##0_ </c:formatCode>
                      <c:ptCount val="5"/>
                      <c:pt idx="0">
                        <c:v>6836</c:v>
                      </c:pt>
                      <c:pt idx="1">
                        <c:v>6346</c:v>
                      </c:pt>
                      <c:pt idx="2">
                        <c:v>6009</c:v>
                      </c:pt>
                      <c:pt idx="3">
                        <c:v>5339</c:v>
                      </c:pt>
                      <c:pt idx="4">
                        <c:v>4843</c:v>
                      </c:pt>
                    </c:numCache>
                  </c:numRef>
                </c:val>
                <c:smooth val="0"/>
                <c:extLst xmlns:c15="http://schemas.microsoft.com/office/drawing/2012/chart">
                  <c:ext xmlns:c16="http://schemas.microsoft.com/office/drawing/2014/chart" uri="{C3380CC4-5D6E-409C-BE32-E72D297353CC}">
                    <c16:uniqueId val="{00000007-EC86-46F8-9011-B507413D1698}"/>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日本!$A$10:$B$10</c15:sqref>
                        </c15:formulaRef>
                      </c:ext>
                    </c:extLst>
                    <c:strCache>
                      <c:ptCount val="2"/>
                      <c:pt idx="0">
                        <c:v>週刊誌</c:v>
                      </c:pt>
                    </c:strCache>
                  </c:strRef>
                </c:tx>
                <c:spPr>
                  <a:ln w="28575" cap="rnd">
                    <a:solidFill>
                      <a:schemeClr val="accent6"/>
                    </a:solidFill>
                    <a:round/>
                  </a:ln>
                  <a:effectLst/>
                </c:spPr>
                <c:marker>
                  <c:symbol val="none"/>
                </c:marker>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日本!$C$10:$AN$10</c15:sqref>
                        </c15:formulaRef>
                      </c:ext>
                    </c:extLst>
                    <c:numCache>
                      <c:formatCode>#,##0_ </c:formatCode>
                      <c:ptCount val="5"/>
                      <c:pt idx="0">
                        <c:v>1684</c:v>
                      </c:pt>
                      <c:pt idx="1">
                        <c:v>1454</c:v>
                      </c:pt>
                      <c:pt idx="2">
                        <c:v>1331</c:v>
                      </c:pt>
                      <c:pt idx="3">
                        <c:v>1209</c:v>
                      </c:pt>
                      <c:pt idx="4">
                        <c:v>1087</c:v>
                      </c:pt>
                    </c:numCache>
                  </c:numRef>
                </c:val>
                <c:smooth val="0"/>
                <c:extLst xmlns:c15="http://schemas.microsoft.com/office/drawing/2012/chart">
                  <c:ext xmlns:c16="http://schemas.microsoft.com/office/drawing/2014/chart" uri="{C3380CC4-5D6E-409C-BE32-E72D297353CC}">
                    <c16:uniqueId val="{00000008-EC86-46F8-9011-B507413D1698}"/>
                  </c:ext>
                </c:extLst>
              </c15:ser>
            </c15:filteredLineSeries>
            <c15:filteredLineSeries>
              <c15:ser>
                <c:idx val="6"/>
                <c:order val="6"/>
                <c:tx>
                  <c:strRef>
                    <c:extLst xmlns:c15="http://schemas.microsoft.com/office/drawing/2012/chart">
                      <c:ext xmlns:c15="http://schemas.microsoft.com/office/drawing/2012/chart" uri="{02D57815-91ED-43cb-92C2-25804820EDAC}">
                        <c15:formulaRef>
                          <c15:sqref>日本!$A$13:$B$13</c15:sqref>
                        </c15:formulaRef>
                      </c:ext>
                    </c:extLst>
                    <c:strCache>
                      <c:ptCount val="2"/>
                      <c:pt idx="0">
                        <c:v>雑誌扱コミック</c:v>
                      </c:pt>
                    </c:strCache>
                  </c:strRef>
                </c:tx>
                <c:spPr>
                  <a:ln w="28575" cap="rnd">
                    <a:solidFill>
                      <a:schemeClr val="accent1">
                        <a:lumMod val="60000"/>
                      </a:schemeClr>
                    </a:solidFill>
                    <a:round/>
                  </a:ln>
                  <a:effectLst/>
                </c:spPr>
                <c:marker>
                  <c:symbol val="none"/>
                </c:marker>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日本!$C$13:$AN$13</c15:sqref>
                        </c15:formulaRef>
                      </c:ext>
                    </c:extLst>
                    <c:numCache>
                      <c:formatCode>#,##0_ </c:formatCode>
                      <c:ptCount val="5"/>
                      <c:pt idx="0">
                        <c:v>2051</c:v>
                      </c:pt>
                      <c:pt idx="1">
                        <c:v>1919</c:v>
                      </c:pt>
                      <c:pt idx="2">
                        <c:v>1756</c:v>
                      </c:pt>
                      <c:pt idx="3" formatCode="0_ ">
                        <c:v>1486</c:v>
                      </c:pt>
                      <c:pt idx="4">
                        <c:v>1387</c:v>
                      </c:pt>
                    </c:numCache>
                  </c:numRef>
                </c:val>
                <c:smooth val="0"/>
                <c:extLst xmlns:c15="http://schemas.microsoft.com/office/drawing/2012/chart">
                  <c:ext xmlns:c16="http://schemas.microsoft.com/office/drawing/2014/chart" uri="{C3380CC4-5D6E-409C-BE32-E72D297353CC}">
                    <c16:uniqueId val="{00000009-EC86-46F8-9011-B507413D1698}"/>
                  </c:ext>
                </c:extLst>
              </c15:ser>
            </c15:filteredLineSeries>
            <c15:filteredLineSeries>
              <c15:ser>
                <c:idx val="7"/>
                <c:order val="7"/>
                <c:tx>
                  <c:strRef>
                    <c:extLst xmlns:c15="http://schemas.microsoft.com/office/drawing/2012/chart">
                      <c:ext xmlns:c15="http://schemas.microsoft.com/office/drawing/2012/chart" uri="{02D57815-91ED-43cb-92C2-25804820EDAC}">
                        <c15:formulaRef>
                          <c15:sqref>日本!$A$16:$B$16</c15:sqref>
                        </c15:formulaRef>
                      </c:ext>
                    </c:extLst>
                    <c:strCache>
                      <c:ptCount val="2"/>
                      <c:pt idx="0">
                        <c:v>紙出版合計</c:v>
                      </c:pt>
                    </c:strCache>
                  </c:strRef>
                </c:tx>
                <c:spPr>
                  <a:ln w="28575" cap="rnd">
                    <a:solidFill>
                      <a:schemeClr val="accent2">
                        <a:lumMod val="60000"/>
                      </a:schemeClr>
                    </a:solidFill>
                    <a:round/>
                  </a:ln>
                  <a:effectLst/>
                </c:spPr>
                <c:marker>
                  <c:symbol val="none"/>
                </c:marker>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日本!$C$16:$AN$16</c15:sqref>
                        </c15:formulaRef>
                      </c:ext>
                    </c:extLst>
                    <c:numCache>
                      <c:formatCode>#,##0_ </c:formatCode>
                      <c:ptCount val="5"/>
                      <c:pt idx="0">
                        <c:v>16065</c:v>
                      </c:pt>
                      <c:pt idx="1">
                        <c:v>15220</c:v>
                      </c:pt>
                      <c:pt idx="2">
                        <c:v>14709</c:v>
                      </c:pt>
                      <c:pt idx="3">
                        <c:v>13701</c:v>
                      </c:pt>
                      <c:pt idx="4">
                        <c:v>12921</c:v>
                      </c:pt>
                    </c:numCache>
                  </c:numRef>
                </c:val>
                <c:smooth val="0"/>
                <c:extLst xmlns:c15="http://schemas.microsoft.com/office/drawing/2012/chart">
                  <c:ext xmlns:c16="http://schemas.microsoft.com/office/drawing/2014/chart" uri="{C3380CC4-5D6E-409C-BE32-E72D297353CC}">
                    <c16:uniqueId val="{0000000A-EC86-46F8-9011-B507413D1698}"/>
                  </c:ext>
                </c:extLst>
              </c15:ser>
            </c15:filteredLineSeries>
            <c15:filteredLineSeries>
              <c15:ser>
                <c:idx val="8"/>
                <c:order val="8"/>
                <c:tx>
                  <c:strRef>
                    <c:extLst xmlns:c15="http://schemas.microsoft.com/office/drawing/2012/chart">
                      <c:ext xmlns:c15="http://schemas.microsoft.com/office/drawing/2012/chart" uri="{02D57815-91ED-43cb-92C2-25804820EDAC}">
                        <c15:formulaRef>
                          <c15:sqref>日本!$A$17:$B$17</c15:sqref>
                        </c15:formulaRef>
                      </c:ext>
                    </c:extLst>
                    <c:strCache>
                      <c:ptCount val="2"/>
                      <c:pt idx="0">
                        <c:v>電子書籍</c:v>
                      </c:pt>
                    </c:strCache>
                  </c:strRef>
                </c:tx>
                <c:spPr>
                  <a:ln w="28575" cap="rnd">
                    <a:solidFill>
                      <a:schemeClr val="accent3">
                        <a:lumMod val="60000"/>
                      </a:schemeClr>
                    </a:solidFill>
                    <a:round/>
                  </a:ln>
                  <a:effectLst/>
                </c:spPr>
                <c:marker>
                  <c:symbol val="none"/>
                </c:marker>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日本!$C$17:$AN$17</c15:sqref>
                        </c15:formulaRef>
                      </c:ext>
                    </c:extLst>
                    <c:numCache>
                      <c:formatCode>#,##0_ </c:formatCode>
                      <c:ptCount val="5"/>
                      <c:pt idx="0">
                        <c:v>1074</c:v>
                      </c:pt>
                      <c:pt idx="1">
                        <c:v>1377</c:v>
                      </c:pt>
                      <c:pt idx="2">
                        <c:v>1718</c:v>
                      </c:pt>
                      <c:pt idx="3">
                        <c:v>2001</c:v>
                      </c:pt>
                      <c:pt idx="4">
                        <c:v>2286</c:v>
                      </c:pt>
                    </c:numCache>
                  </c:numRef>
                </c:val>
                <c:smooth val="0"/>
                <c:extLst xmlns:c15="http://schemas.microsoft.com/office/drawing/2012/chart">
                  <c:ext xmlns:c16="http://schemas.microsoft.com/office/drawing/2014/chart" uri="{C3380CC4-5D6E-409C-BE32-E72D297353CC}">
                    <c16:uniqueId val="{0000000B-EC86-46F8-9011-B507413D1698}"/>
                  </c:ext>
                </c:extLst>
              </c15:ser>
            </c15:filteredLineSeries>
            <c15:filteredLineSeries>
              <c15:ser>
                <c:idx val="12"/>
                <c:order val="12"/>
                <c:tx>
                  <c:strRef>
                    <c:extLst xmlns:c15="http://schemas.microsoft.com/office/drawing/2012/chart">
                      <c:ext xmlns:c15="http://schemas.microsoft.com/office/drawing/2012/chart" uri="{02D57815-91ED-43cb-92C2-25804820EDAC}">
                        <c15:formulaRef>
                          <c15:sqref>日本!$A$21:$B$21</c15:sqref>
                        </c15:formulaRef>
                      </c:ext>
                    </c:extLst>
                    <c:strCache>
                      <c:ptCount val="2"/>
                      <c:pt idx="0">
                        <c:v>電子出版合計</c:v>
                      </c:pt>
                    </c:strCache>
                  </c:strRef>
                </c:tx>
                <c:spPr>
                  <a:ln w="28575" cap="rnd">
                    <a:solidFill>
                      <a:schemeClr val="accent1">
                        <a:lumMod val="80000"/>
                        <a:lumOff val="20000"/>
                      </a:schemeClr>
                    </a:solidFill>
                    <a:round/>
                  </a:ln>
                  <a:effectLst/>
                </c:spPr>
                <c:marker>
                  <c:symbol val="none"/>
                </c:marker>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日本!$C$21:$AN$21</c15:sqref>
                        </c15:formulaRef>
                      </c:ext>
                    </c:extLst>
                    <c:numCache>
                      <c:formatCode>#,##0_ </c:formatCode>
                      <c:ptCount val="5"/>
                      <c:pt idx="0">
                        <c:v>1144</c:v>
                      </c:pt>
                      <c:pt idx="1">
                        <c:v>1502</c:v>
                      </c:pt>
                      <c:pt idx="2">
                        <c:v>1909</c:v>
                      </c:pt>
                      <c:pt idx="3">
                        <c:v>2215</c:v>
                      </c:pt>
                      <c:pt idx="4">
                        <c:v>2479</c:v>
                      </c:pt>
                    </c:numCache>
                  </c:numRef>
                </c:val>
                <c:smooth val="0"/>
                <c:extLst xmlns:c15="http://schemas.microsoft.com/office/drawing/2012/chart">
                  <c:ext xmlns:c16="http://schemas.microsoft.com/office/drawing/2014/chart" uri="{C3380CC4-5D6E-409C-BE32-E72D297353CC}">
                    <c16:uniqueId val="{0000000C-EC86-46F8-9011-B507413D1698}"/>
                  </c:ext>
                </c:extLst>
              </c15:ser>
            </c15:filteredLineSeries>
            <c15:filteredLineSeries>
              <c15:ser>
                <c:idx val="13"/>
                <c:order val="13"/>
                <c:tx>
                  <c:strRef>
                    <c:extLst xmlns:c15="http://schemas.microsoft.com/office/drawing/2012/chart">
                      <c:ext xmlns:c15="http://schemas.microsoft.com/office/drawing/2012/chart" uri="{02D57815-91ED-43cb-92C2-25804820EDAC}">
                        <c15:formulaRef>
                          <c15:sqref>日本!$A$22:$B$22</c15:sqref>
                        </c15:formulaRef>
                      </c:ext>
                    </c:extLst>
                    <c:strCache>
                      <c:ptCount val="2"/>
                      <c:pt idx="0">
                        <c:v>出版物合計</c:v>
                      </c:pt>
                    </c:strCache>
                  </c:strRef>
                </c:tx>
                <c:spPr>
                  <a:ln w="28575" cap="rnd">
                    <a:solidFill>
                      <a:schemeClr val="accent2">
                        <a:lumMod val="80000"/>
                        <a:lumOff val="20000"/>
                      </a:schemeClr>
                    </a:solidFill>
                    <a:round/>
                  </a:ln>
                  <a:effectLst/>
                </c:spPr>
                <c:marker>
                  <c:symbol val="none"/>
                </c:marker>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日本!$C$22:$AN$22</c15:sqref>
                        </c15:formulaRef>
                      </c:ext>
                    </c:extLst>
                    <c:numCache>
                      <c:formatCode>#,##0_ </c:formatCode>
                      <c:ptCount val="5"/>
                      <c:pt idx="0">
                        <c:v>17209</c:v>
                      </c:pt>
                      <c:pt idx="1">
                        <c:v>16722</c:v>
                      </c:pt>
                      <c:pt idx="2">
                        <c:v>16618</c:v>
                      </c:pt>
                      <c:pt idx="3">
                        <c:v>15916</c:v>
                      </c:pt>
                      <c:pt idx="4">
                        <c:v>15400</c:v>
                      </c:pt>
                    </c:numCache>
                  </c:numRef>
                </c:val>
                <c:smooth val="0"/>
                <c:extLst xmlns:c15="http://schemas.microsoft.com/office/drawing/2012/chart">
                  <c:ext xmlns:c16="http://schemas.microsoft.com/office/drawing/2014/chart" uri="{C3380CC4-5D6E-409C-BE32-E72D297353CC}">
                    <c16:uniqueId val="{0000000D-EC86-46F8-9011-B507413D1698}"/>
                  </c:ext>
                </c:extLst>
              </c15:ser>
            </c15:filteredLineSeries>
          </c:ext>
        </c:extLst>
      </c:lineChart>
      <c:catAx>
        <c:axId val="38092539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800" b="0" i="0" u="none" strike="noStrike" kern="1200" baseline="0">
                <a:solidFill>
                  <a:schemeClr val="tx1">
                    <a:lumMod val="65000"/>
                    <a:lumOff val="35000"/>
                  </a:schemeClr>
                </a:solidFill>
                <a:latin typeface="+mn-lt"/>
                <a:ea typeface="+mn-ea"/>
                <a:cs typeface="+mn-cs"/>
              </a:defRPr>
            </a:pPr>
            <a:endParaRPr lang="ja-JP"/>
          </a:p>
        </c:txPr>
        <c:crossAx val="380923096"/>
        <c:crosses val="autoZero"/>
        <c:auto val="1"/>
        <c:lblAlgn val="ctr"/>
        <c:lblOffset val="100"/>
        <c:noMultiLvlLbl val="0"/>
      </c:catAx>
      <c:valAx>
        <c:axId val="380923096"/>
        <c:scaling>
          <c:orientation val="minMax"/>
          <c:max val="2000"/>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out"/>
        <c:minorTickMark val="none"/>
        <c:tickLblPos val="nextTo"/>
        <c:spPr>
          <a:noFill/>
          <a:ln>
            <a:solidFill>
              <a:schemeClr val="accent1">
                <a:shade val="50000"/>
              </a:schemeClr>
            </a:solidFill>
          </a:ln>
          <a:effectLst/>
        </c:spPr>
        <c:txPr>
          <a:bodyPr rot="-60000000" spcFirstLastPara="1" vertOverflow="ellipsis" vert="horz" wrap="square" anchor="ctr" anchorCtr="1"/>
          <a:lstStyle/>
          <a:p>
            <a:pPr>
              <a:defRPr lang="ja-JP" sz="1800" b="0" i="0" u="none" strike="noStrike" kern="1200" baseline="0">
                <a:solidFill>
                  <a:schemeClr val="tx1">
                    <a:lumMod val="65000"/>
                    <a:lumOff val="35000"/>
                  </a:schemeClr>
                </a:solidFill>
                <a:latin typeface="+mn-lt"/>
                <a:ea typeface="+mn-ea"/>
                <a:cs typeface="+mn-cs"/>
              </a:defRPr>
            </a:pPr>
            <a:endParaRPr lang="ja-JP"/>
          </a:p>
        </c:txPr>
        <c:crossAx val="380925392"/>
        <c:crosses val="autoZero"/>
        <c:crossBetween val="between"/>
        <c:majorUnit val="250"/>
      </c:valAx>
      <c:spPr>
        <a:solidFill>
          <a:schemeClr val="accent1">
            <a:lumMod val="20000"/>
            <a:lumOff val="80000"/>
          </a:schemeClr>
        </a:solid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lang="ja-JP" sz="2800" b="0" i="0" u="none" strike="noStrike" kern="1200" spc="0" baseline="0">
                <a:solidFill>
                  <a:prstClr val="black">
                    <a:lumMod val="65000"/>
                    <a:lumOff val="35000"/>
                  </a:prstClr>
                </a:solidFill>
                <a:latin typeface="+mn-lt"/>
                <a:ea typeface="+mn-ea"/>
                <a:cs typeface="+mn-cs"/>
              </a:defRPr>
            </a:pPr>
            <a:r>
              <a:rPr lang="en-US" altLang="ja-JP" sz="2800" b="1" dirty="0">
                <a:latin typeface="Georgia" panose="02040502050405020303" pitchFamily="18" charset="0"/>
              </a:rPr>
              <a:t>Sales of eBooks</a:t>
            </a:r>
          </a:p>
          <a:p>
            <a:pPr marL="0" marR="0" lvl="0" indent="0" algn="ctr" defTabSz="914400" rtl="0" eaLnBrk="1" fontAlgn="auto" latinLnBrk="0" hangingPunct="1">
              <a:lnSpc>
                <a:spcPct val="100000"/>
              </a:lnSpc>
              <a:spcBef>
                <a:spcPts val="0"/>
              </a:spcBef>
              <a:spcAft>
                <a:spcPts val="0"/>
              </a:spcAft>
              <a:buClrTx/>
              <a:buSzTx/>
              <a:buFontTx/>
              <a:buNone/>
              <a:tabLst/>
              <a:defRPr lang="ja-JP" sz="2800">
                <a:solidFill>
                  <a:prstClr val="black">
                    <a:lumMod val="65000"/>
                    <a:lumOff val="35000"/>
                  </a:prstClr>
                </a:solidFill>
              </a:defRPr>
            </a:pPr>
            <a:r>
              <a:rPr lang="en-US" altLang="ja-JP" sz="1800" b="1" i="0" baseline="0" dirty="0" err="1">
                <a:solidFill>
                  <a:srgbClr val="0070C0"/>
                </a:solidFill>
                <a:effectLst/>
                <a:latin typeface="+mj-lt"/>
              </a:rPr>
              <a:t>Ventes</a:t>
            </a:r>
            <a:r>
              <a:rPr lang="en-US" altLang="ja-JP" sz="1800" b="1" i="0" baseline="0" dirty="0">
                <a:solidFill>
                  <a:srgbClr val="0070C0"/>
                </a:solidFill>
                <a:effectLst/>
                <a:latin typeface="+mj-lt"/>
              </a:rPr>
              <a:t> </a:t>
            </a:r>
            <a:r>
              <a:rPr lang="en-US" altLang="ja-JP" sz="1800" b="1" i="0" baseline="0" dirty="0" err="1">
                <a:solidFill>
                  <a:srgbClr val="0070C0"/>
                </a:solidFill>
                <a:effectLst/>
                <a:latin typeface="+mj-lt"/>
              </a:rPr>
              <a:t>d'eBooks</a:t>
            </a:r>
            <a:endParaRPr lang="ja-JP" altLang="ja-JP" sz="2800" dirty="0">
              <a:solidFill>
                <a:srgbClr val="0070C0"/>
              </a:solidFill>
              <a:effectLst/>
              <a:latin typeface="+mj-lt"/>
            </a:endParaRPr>
          </a:p>
        </c:rich>
      </c:tx>
      <c:layout>
        <c:manualLayout>
          <c:xMode val="edge"/>
          <c:yMode val="edge"/>
          <c:x val="0.34049346094073774"/>
          <c:y val="7.8045734800593148E-3"/>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lang="ja-JP" sz="2800" b="0" i="0" u="none" strike="noStrike" kern="1200" spc="0" baseline="0">
              <a:solidFill>
                <a:prstClr val="black">
                  <a:lumMod val="65000"/>
                  <a:lumOff val="35000"/>
                </a:prstClr>
              </a:solidFill>
              <a:latin typeface="+mn-lt"/>
              <a:ea typeface="+mn-ea"/>
              <a:cs typeface="+mn-cs"/>
            </a:defRPr>
          </a:pPr>
          <a:endParaRPr lang="ja-JP"/>
        </a:p>
      </c:txPr>
    </c:title>
    <c:autoTitleDeleted val="0"/>
    <c:plotArea>
      <c:layout>
        <c:manualLayout>
          <c:layoutTarget val="inner"/>
          <c:xMode val="edge"/>
          <c:yMode val="edge"/>
          <c:x val="0.14555372862531804"/>
          <c:y val="0.13707125288805067"/>
          <c:w val="0.80276439870903404"/>
          <c:h val="0.77534422573202699"/>
        </c:manualLayout>
      </c:layout>
      <c:lineChart>
        <c:grouping val="standard"/>
        <c:varyColors val="0"/>
        <c:ser>
          <c:idx val="9"/>
          <c:order val="9"/>
          <c:tx>
            <c:strRef>
              <c:f>日本!$A$18:$B$18</c:f>
              <c:strCache>
                <c:ptCount val="2"/>
                <c:pt idx="0">
                  <c:v>電子コミック</c:v>
                </c:pt>
              </c:strCache>
            </c:strRef>
          </c:tx>
          <c:spPr>
            <a:ln w="28575" cap="rnd">
              <a:solidFill>
                <a:srgbClr val="06FE0C"/>
              </a:solidFill>
              <a:round/>
            </a:ln>
            <a:effectLst/>
          </c:spPr>
          <c:marker>
            <c:symbol val="none"/>
          </c:marker>
          <c:cat>
            <c:numRef>
              <c:f>日本!$C$4:$AN$4</c:f>
              <c:numCache>
                <c:formatCode>General</c:formatCode>
                <c:ptCount val="5"/>
                <c:pt idx="0">
                  <c:v>2014</c:v>
                </c:pt>
                <c:pt idx="1">
                  <c:v>2015</c:v>
                </c:pt>
                <c:pt idx="2">
                  <c:v>2016</c:v>
                </c:pt>
                <c:pt idx="3">
                  <c:v>2017</c:v>
                </c:pt>
                <c:pt idx="4">
                  <c:v>2018</c:v>
                </c:pt>
              </c:numCache>
              <c:extLst/>
            </c:numRef>
          </c:cat>
          <c:val>
            <c:numRef>
              <c:f>日本!$C$18:$AN$18</c:f>
              <c:numCache>
                <c:formatCode>#,##0_ </c:formatCode>
                <c:ptCount val="5"/>
                <c:pt idx="0">
                  <c:v>882</c:v>
                </c:pt>
                <c:pt idx="1">
                  <c:v>1149</c:v>
                </c:pt>
                <c:pt idx="2">
                  <c:v>1460</c:v>
                </c:pt>
                <c:pt idx="3">
                  <c:v>1711</c:v>
                </c:pt>
                <c:pt idx="4">
                  <c:v>1965</c:v>
                </c:pt>
              </c:numCache>
              <c:extLst/>
            </c:numRef>
          </c:val>
          <c:smooth val="0"/>
          <c:extLst>
            <c:ext xmlns:c16="http://schemas.microsoft.com/office/drawing/2014/chart" uri="{C3380CC4-5D6E-409C-BE32-E72D297353CC}">
              <c16:uniqueId val="{00000000-837A-4E66-894E-DB6CA0B1ACEF}"/>
            </c:ext>
          </c:extLst>
        </c:ser>
        <c:ser>
          <c:idx val="10"/>
          <c:order val="10"/>
          <c:tx>
            <c:strRef>
              <c:f>日本!$A$19:$B$19</c:f>
              <c:strCache>
                <c:ptCount val="2"/>
                <c:pt idx="0">
                  <c:v>電子書籍(一般)</c:v>
                </c:pt>
              </c:strCache>
            </c:strRef>
          </c:tx>
          <c:spPr>
            <a:ln w="28575" cap="rnd">
              <a:solidFill>
                <a:srgbClr val="0070C0"/>
              </a:solidFill>
              <a:round/>
            </a:ln>
            <a:effectLst/>
          </c:spPr>
          <c:marker>
            <c:symbol val="none"/>
          </c:marker>
          <c:cat>
            <c:numRef>
              <c:f>日本!$C$4:$AN$4</c:f>
              <c:numCache>
                <c:formatCode>General</c:formatCode>
                <c:ptCount val="5"/>
                <c:pt idx="0">
                  <c:v>2014</c:v>
                </c:pt>
                <c:pt idx="1">
                  <c:v>2015</c:v>
                </c:pt>
                <c:pt idx="2">
                  <c:v>2016</c:v>
                </c:pt>
                <c:pt idx="3">
                  <c:v>2017</c:v>
                </c:pt>
                <c:pt idx="4">
                  <c:v>2018</c:v>
                </c:pt>
              </c:numCache>
              <c:extLst/>
            </c:numRef>
          </c:cat>
          <c:val>
            <c:numRef>
              <c:f>日本!$C$19:$AN$19</c:f>
              <c:numCache>
                <c:formatCode>#,##0_ </c:formatCode>
                <c:ptCount val="5"/>
                <c:pt idx="0">
                  <c:v>192</c:v>
                </c:pt>
                <c:pt idx="1">
                  <c:v>228</c:v>
                </c:pt>
                <c:pt idx="2">
                  <c:v>258</c:v>
                </c:pt>
                <c:pt idx="3">
                  <c:v>290</c:v>
                </c:pt>
                <c:pt idx="4">
                  <c:v>321</c:v>
                </c:pt>
              </c:numCache>
              <c:extLst/>
            </c:numRef>
          </c:val>
          <c:smooth val="0"/>
          <c:extLst>
            <c:ext xmlns:c16="http://schemas.microsoft.com/office/drawing/2014/chart" uri="{C3380CC4-5D6E-409C-BE32-E72D297353CC}">
              <c16:uniqueId val="{00000001-837A-4E66-894E-DB6CA0B1ACEF}"/>
            </c:ext>
          </c:extLst>
        </c:ser>
        <c:ser>
          <c:idx val="11"/>
          <c:order val="11"/>
          <c:tx>
            <c:strRef>
              <c:f>日本!$A$20:$B$20</c:f>
              <c:strCache>
                <c:ptCount val="2"/>
                <c:pt idx="0">
                  <c:v>電子雑誌</c:v>
                </c:pt>
              </c:strCache>
            </c:strRef>
          </c:tx>
          <c:spPr>
            <a:ln w="28575" cap="rnd">
              <a:solidFill>
                <a:srgbClr val="FFC000"/>
              </a:solidFill>
              <a:round/>
            </a:ln>
            <a:effectLst/>
          </c:spPr>
          <c:marker>
            <c:symbol val="none"/>
          </c:marker>
          <c:cat>
            <c:numRef>
              <c:f>日本!$C$4:$AN$4</c:f>
              <c:numCache>
                <c:formatCode>General</c:formatCode>
                <c:ptCount val="5"/>
                <c:pt idx="0">
                  <c:v>2014</c:v>
                </c:pt>
                <c:pt idx="1">
                  <c:v>2015</c:v>
                </c:pt>
                <c:pt idx="2">
                  <c:v>2016</c:v>
                </c:pt>
                <c:pt idx="3">
                  <c:v>2017</c:v>
                </c:pt>
                <c:pt idx="4">
                  <c:v>2018</c:v>
                </c:pt>
              </c:numCache>
              <c:extLst/>
            </c:numRef>
          </c:cat>
          <c:val>
            <c:numRef>
              <c:f>日本!$C$20:$AN$20</c:f>
              <c:numCache>
                <c:formatCode>#,##0_ </c:formatCode>
                <c:ptCount val="5"/>
                <c:pt idx="0">
                  <c:v>70</c:v>
                </c:pt>
                <c:pt idx="1">
                  <c:v>125</c:v>
                </c:pt>
                <c:pt idx="2">
                  <c:v>191</c:v>
                </c:pt>
                <c:pt idx="3">
                  <c:v>214</c:v>
                </c:pt>
                <c:pt idx="4">
                  <c:v>193</c:v>
                </c:pt>
              </c:numCache>
              <c:extLst/>
            </c:numRef>
          </c:val>
          <c:smooth val="0"/>
          <c:extLst>
            <c:ext xmlns:c16="http://schemas.microsoft.com/office/drawing/2014/chart" uri="{C3380CC4-5D6E-409C-BE32-E72D297353CC}">
              <c16:uniqueId val="{00000002-837A-4E66-894E-DB6CA0B1ACEF}"/>
            </c:ext>
          </c:extLst>
        </c:ser>
        <c:dLbls>
          <c:showLegendKey val="0"/>
          <c:showVal val="0"/>
          <c:showCatName val="0"/>
          <c:showSerName val="0"/>
          <c:showPercent val="0"/>
          <c:showBubbleSize val="0"/>
        </c:dLbls>
        <c:smooth val="0"/>
        <c:axId val="380925392"/>
        <c:axId val="380923096"/>
        <c:extLst>
          <c:ext xmlns:c15="http://schemas.microsoft.com/office/drawing/2012/chart" uri="{02D57815-91ED-43cb-92C2-25804820EDAC}">
            <c15:filteredLineSeries>
              <c15:ser>
                <c:idx val="0"/>
                <c:order val="0"/>
                <c:tx>
                  <c:strRef>
                    <c:extLst>
                      <c:ext uri="{02D57815-91ED-43cb-92C2-25804820EDAC}">
                        <c15:formulaRef>
                          <c15:sqref>日本!$A$5:$B$5</c15:sqref>
                        </c15:formulaRef>
                      </c:ext>
                    </c:extLst>
                    <c:strCache>
                      <c:ptCount val="2"/>
                      <c:pt idx="0">
                        <c:v>紙書籍</c:v>
                      </c:pt>
                    </c:strCache>
                  </c:strRef>
                </c:tx>
                <c:spPr>
                  <a:ln w="28575" cap="rnd">
                    <a:solidFill>
                      <a:schemeClr val="accent1"/>
                    </a:solidFill>
                    <a:round/>
                  </a:ln>
                  <a:effectLst/>
                </c:spPr>
                <c:marker>
                  <c:symbol val="none"/>
                </c:marker>
                <c:cat>
                  <c:numRef>
                    <c:extLst>
                      <c:ex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c:ext uri="{02D57815-91ED-43cb-92C2-25804820EDAC}">
                        <c15:formulaRef>
                          <c15:sqref>日本!$C$5:$AN$5</c15:sqref>
                        </c15:formulaRef>
                      </c:ext>
                    </c:extLst>
                    <c:numCache>
                      <c:formatCode>#,##0_ </c:formatCode>
                      <c:ptCount val="5"/>
                      <c:pt idx="0">
                        <c:v>7545</c:v>
                      </c:pt>
                      <c:pt idx="1">
                        <c:v>7420</c:v>
                      </c:pt>
                      <c:pt idx="2">
                        <c:v>7370</c:v>
                      </c:pt>
                      <c:pt idx="3">
                        <c:v>7152</c:v>
                      </c:pt>
                      <c:pt idx="4">
                        <c:v>6991</c:v>
                      </c:pt>
                    </c:numCache>
                  </c:numRef>
                </c:val>
                <c:smooth val="0"/>
                <c:extLst>
                  <c:ext xmlns:c16="http://schemas.microsoft.com/office/drawing/2014/chart" uri="{C3380CC4-5D6E-409C-BE32-E72D297353CC}">
                    <c16:uniqueId val="{00000003-837A-4E66-894E-DB6CA0B1ACEF}"/>
                  </c:ext>
                </c:extLst>
              </c15:ser>
            </c15:filteredLineSeries>
            <c15:filteredLineSeries>
              <c15:ser>
                <c:idx val="1"/>
                <c:order val="1"/>
                <c:tx>
                  <c:strRef>
                    <c:extLst xmlns:c15="http://schemas.microsoft.com/office/drawing/2012/chart">
                      <c:ext xmlns:c15="http://schemas.microsoft.com/office/drawing/2012/chart" uri="{02D57815-91ED-43cb-92C2-25804820EDAC}">
                        <c15:formulaRef>
                          <c15:sqref>日本!$A$6:$B$6</c15:sqref>
                        </c15:formulaRef>
                      </c:ext>
                    </c:extLst>
                    <c:strCache>
                      <c:ptCount val="2"/>
                      <c:pt idx="0">
                        <c:v>紙書籍(一般)</c:v>
                      </c:pt>
                    </c:strCache>
                  </c:strRef>
                </c:tx>
                <c:spPr>
                  <a:ln w="28575" cap="rnd">
                    <a:solidFill>
                      <a:schemeClr val="accent2"/>
                    </a:solidFill>
                    <a:round/>
                  </a:ln>
                  <a:effectLst/>
                </c:spPr>
                <c:marker>
                  <c:symbol val="none"/>
                </c:marker>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日本!$C$6:$AN$6</c15:sqref>
                        </c15:formulaRef>
                      </c:ext>
                    </c:extLst>
                    <c:numCache>
                      <c:formatCode>#,##0_);[Red]\(#,##0\)</c:formatCode>
                      <c:ptCount val="5"/>
                      <c:pt idx="0">
                        <c:v>7340</c:v>
                      </c:pt>
                      <c:pt idx="1">
                        <c:v>7236</c:v>
                      </c:pt>
                      <c:pt idx="2">
                        <c:v>7179</c:v>
                      </c:pt>
                      <c:pt idx="3">
                        <c:v>6973</c:v>
                      </c:pt>
                      <c:pt idx="4">
                        <c:v>6789</c:v>
                      </c:pt>
                    </c:numCache>
                  </c:numRef>
                </c:val>
                <c:smooth val="0"/>
                <c:extLst xmlns:c15="http://schemas.microsoft.com/office/drawing/2012/chart">
                  <c:ext xmlns:c16="http://schemas.microsoft.com/office/drawing/2014/chart" uri="{C3380CC4-5D6E-409C-BE32-E72D297353CC}">
                    <c16:uniqueId val="{00000004-837A-4E66-894E-DB6CA0B1ACEF}"/>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日本!$A$7:$B$7</c15:sqref>
                        </c15:formulaRef>
                      </c:ext>
                    </c:extLst>
                    <c:strCache>
                      <c:ptCount val="2"/>
                      <c:pt idx="0">
                        <c:v>書籍扱コミック</c:v>
                      </c:pt>
                    </c:strCache>
                  </c:strRef>
                </c:tx>
                <c:spPr>
                  <a:ln w="28575" cap="rnd">
                    <a:solidFill>
                      <a:schemeClr val="accent3"/>
                    </a:solidFill>
                    <a:round/>
                  </a:ln>
                  <a:effectLst/>
                </c:spPr>
                <c:marker>
                  <c:symbol val="none"/>
                </c:marker>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日本!$C$7:$AN$7</c15:sqref>
                        </c15:formulaRef>
                      </c:ext>
                    </c:extLst>
                    <c:numCache>
                      <c:formatCode>#,##0_);[Red]\(#,##0\)</c:formatCode>
                      <c:ptCount val="5"/>
                      <c:pt idx="0">
                        <c:v>205</c:v>
                      </c:pt>
                      <c:pt idx="1">
                        <c:v>184</c:v>
                      </c:pt>
                      <c:pt idx="2">
                        <c:v>191</c:v>
                      </c:pt>
                      <c:pt idx="3">
                        <c:v>179</c:v>
                      </c:pt>
                      <c:pt idx="4">
                        <c:v>202</c:v>
                      </c:pt>
                    </c:numCache>
                  </c:numRef>
                </c:val>
                <c:smooth val="0"/>
                <c:extLst xmlns:c15="http://schemas.microsoft.com/office/drawing/2012/chart">
                  <c:ext xmlns:c16="http://schemas.microsoft.com/office/drawing/2014/chart" uri="{C3380CC4-5D6E-409C-BE32-E72D297353CC}">
                    <c16:uniqueId val="{00000005-837A-4E66-894E-DB6CA0B1ACEF}"/>
                  </c:ext>
                </c:extLst>
              </c15:ser>
            </c15:filteredLineSeries>
            <c15:filteredLineSeries>
              <c15:ser>
                <c:idx val="3"/>
                <c:order val="3"/>
                <c:tx>
                  <c:strRef>
                    <c:extLst xmlns:c15="http://schemas.microsoft.com/office/drawing/2012/chart">
                      <c:ext xmlns:c15="http://schemas.microsoft.com/office/drawing/2012/chart" uri="{02D57815-91ED-43cb-92C2-25804820EDAC}">
                        <c15:formulaRef>
                          <c15:sqref>日本!$A$8:$B$8</c15:sqref>
                        </c15:formulaRef>
                      </c:ext>
                    </c:extLst>
                    <c:strCache>
                      <c:ptCount val="2"/>
                      <c:pt idx="0">
                        <c:v>紙雑誌</c:v>
                      </c:pt>
                    </c:strCache>
                  </c:strRef>
                </c:tx>
                <c:spPr>
                  <a:ln w="28575" cap="rnd">
                    <a:solidFill>
                      <a:schemeClr val="accent4"/>
                    </a:solidFill>
                    <a:round/>
                  </a:ln>
                  <a:effectLst/>
                </c:spPr>
                <c:marker>
                  <c:symbol val="none"/>
                </c:marker>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日本!$C$8:$AN$8</c15:sqref>
                        </c15:formulaRef>
                      </c:ext>
                    </c:extLst>
                    <c:numCache>
                      <c:formatCode>#,##0_ </c:formatCode>
                      <c:ptCount val="5"/>
                      <c:pt idx="0">
                        <c:v>8520</c:v>
                      </c:pt>
                      <c:pt idx="1">
                        <c:v>7801</c:v>
                      </c:pt>
                      <c:pt idx="2">
                        <c:v>7339</c:v>
                      </c:pt>
                      <c:pt idx="3">
                        <c:v>6548</c:v>
                      </c:pt>
                      <c:pt idx="4">
                        <c:v>5930</c:v>
                      </c:pt>
                    </c:numCache>
                  </c:numRef>
                </c:val>
                <c:smooth val="0"/>
                <c:extLst xmlns:c15="http://schemas.microsoft.com/office/drawing/2012/chart">
                  <c:ext xmlns:c16="http://schemas.microsoft.com/office/drawing/2014/chart" uri="{C3380CC4-5D6E-409C-BE32-E72D297353CC}">
                    <c16:uniqueId val="{00000006-837A-4E66-894E-DB6CA0B1ACEF}"/>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日本!$A$9:$B$9</c15:sqref>
                        </c15:formulaRef>
                      </c:ext>
                    </c:extLst>
                    <c:strCache>
                      <c:ptCount val="2"/>
                      <c:pt idx="0">
                        <c:v>月刊誌</c:v>
                      </c:pt>
                    </c:strCache>
                  </c:strRef>
                </c:tx>
                <c:spPr>
                  <a:ln w="28575" cap="rnd">
                    <a:solidFill>
                      <a:schemeClr val="accent5"/>
                    </a:solidFill>
                    <a:round/>
                  </a:ln>
                  <a:effectLst/>
                </c:spPr>
                <c:marker>
                  <c:symbol val="none"/>
                </c:marker>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日本!$C$9:$AN$9</c15:sqref>
                        </c15:formulaRef>
                      </c:ext>
                    </c:extLst>
                    <c:numCache>
                      <c:formatCode>#,##0_ </c:formatCode>
                      <c:ptCount val="5"/>
                      <c:pt idx="0">
                        <c:v>6836</c:v>
                      </c:pt>
                      <c:pt idx="1">
                        <c:v>6346</c:v>
                      </c:pt>
                      <c:pt idx="2">
                        <c:v>6009</c:v>
                      </c:pt>
                      <c:pt idx="3">
                        <c:v>5339</c:v>
                      </c:pt>
                      <c:pt idx="4">
                        <c:v>4843</c:v>
                      </c:pt>
                    </c:numCache>
                  </c:numRef>
                </c:val>
                <c:smooth val="0"/>
                <c:extLst xmlns:c15="http://schemas.microsoft.com/office/drawing/2012/chart">
                  <c:ext xmlns:c16="http://schemas.microsoft.com/office/drawing/2014/chart" uri="{C3380CC4-5D6E-409C-BE32-E72D297353CC}">
                    <c16:uniqueId val="{00000007-837A-4E66-894E-DB6CA0B1ACEF}"/>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日本!$A$10:$B$10</c15:sqref>
                        </c15:formulaRef>
                      </c:ext>
                    </c:extLst>
                    <c:strCache>
                      <c:ptCount val="2"/>
                      <c:pt idx="0">
                        <c:v>週刊誌</c:v>
                      </c:pt>
                    </c:strCache>
                  </c:strRef>
                </c:tx>
                <c:spPr>
                  <a:ln w="28575" cap="rnd">
                    <a:solidFill>
                      <a:schemeClr val="accent6"/>
                    </a:solidFill>
                    <a:round/>
                  </a:ln>
                  <a:effectLst/>
                </c:spPr>
                <c:marker>
                  <c:symbol val="none"/>
                </c:marker>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日本!$C$10:$AN$10</c15:sqref>
                        </c15:formulaRef>
                      </c:ext>
                    </c:extLst>
                    <c:numCache>
                      <c:formatCode>#,##0_ </c:formatCode>
                      <c:ptCount val="5"/>
                      <c:pt idx="0">
                        <c:v>1684</c:v>
                      </c:pt>
                      <c:pt idx="1">
                        <c:v>1454</c:v>
                      </c:pt>
                      <c:pt idx="2">
                        <c:v>1331</c:v>
                      </c:pt>
                      <c:pt idx="3">
                        <c:v>1209</c:v>
                      </c:pt>
                      <c:pt idx="4">
                        <c:v>1087</c:v>
                      </c:pt>
                    </c:numCache>
                  </c:numRef>
                </c:val>
                <c:smooth val="0"/>
                <c:extLst xmlns:c15="http://schemas.microsoft.com/office/drawing/2012/chart">
                  <c:ext xmlns:c16="http://schemas.microsoft.com/office/drawing/2014/chart" uri="{C3380CC4-5D6E-409C-BE32-E72D297353CC}">
                    <c16:uniqueId val="{00000008-837A-4E66-894E-DB6CA0B1ACEF}"/>
                  </c:ext>
                </c:extLst>
              </c15:ser>
            </c15:filteredLineSeries>
            <c15:filteredLineSeries>
              <c15:ser>
                <c:idx val="6"/>
                <c:order val="6"/>
                <c:tx>
                  <c:strRef>
                    <c:extLst xmlns:c15="http://schemas.microsoft.com/office/drawing/2012/chart">
                      <c:ext xmlns:c15="http://schemas.microsoft.com/office/drawing/2012/chart" uri="{02D57815-91ED-43cb-92C2-25804820EDAC}">
                        <c15:formulaRef>
                          <c15:sqref>日本!$A$13:$B$13</c15:sqref>
                        </c15:formulaRef>
                      </c:ext>
                    </c:extLst>
                    <c:strCache>
                      <c:ptCount val="2"/>
                      <c:pt idx="0">
                        <c:v>雑誌扱コミック</c:v>
                      </c:pt>
                    </c:strCache>
                  </c:strRef>
                </c:tx>
                <c:spPr>
                  <a:ln w="28575" cap="rnd">
                    <a:solidFill>
                      <a:schemeClr val="accent1">
                        <a:lumMod val="60000"/>
                      </a:schemeClr>
                    </a:solidFill>
                    <a:round/>
                  </a:ln>
                  <a:effectLst/>
                </c:spPr>
                <c:marker>
                  <c:symbol val="none"/>
                </c:marker>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日本!$C$13:$AN$13</c15:sqref>
                        </c15:formulaRef>
                      </c:ext>
                    </c:extLst>
                    <c:numCache>
                      <c:formatCode>#,##0_ </c:formatCode>
                      <c:ptCount val="5"/>
                      <c:pt idx="0">
                        <c:v>2051</c:v>
                      </c:pt>
                      <c:pt idx="1">
                        <c:v>1919</c:v>
                      </c:pt>
                      <c:pt idx="2">
                        <c:v>1756</c:v>
                      </c:pt>
                      <c:pt idx="3" formatCode="0_ ">
                        <c:v>1486</c:v>
                      </c:pt>
                      <c:pt idx="4">
                        <c:v>1387</c:v>
                      </c:pt>
                    </c:numCache>
                  </c:numRef>
                </c:val>
                <c:smooth val="0"/>
                <c:extLst xmlns:c15="http://schemas.microsoft.com/office/drawing/2012/chart">
                  <c:ext xmlns:c16="http://schemas.microsoft.com/office/drawing/2014/chart" uri="{C3380CC4-5D6E-409C-BE32-E72D297353CC}">
                    <c16:uniqueId val="{00000009-837A-4E66-894E-DB6CA0B1ACEF}"/>
                  </c:ext>
                </c:extLst>
              </c15:ser>
            </c15:filteredLineSeries>
            <c15:filteredLineSeries>
              <c15:ser>
                <c:idx val="7"/>
                <c:order val="7"/>
                <c:tx>
                  <c:strRef>
                    <c:extLst xmlns:c15="http://schemas.microsoft.com/office/drawing/2012/chart">
                      <c:ext xmlns:c15="http://schemas.microsoft.com/office/drawing/2012/chart" uri="{02D57815-91ED-43cb-92C2-25804820EDAC}">
                        <c15:formulaRef>
                          <c15:sqref>日本!$A$16:$B$16</c15:sqref>
                        </c15:formulaRef>
                      </c:ext>
                    </c:extLst>
                    <c:strCache>
                      <c:ptCount val="2"/>
                      <c:pt idx="0">
                        <c:v>紙出版合計</c:v>
                      </c:pt>
                    </c:strCache>
                  </c:strRef>
                </c:tx>
                <c:spPr>
                  <a:ln w="28575" cap="rnd">
                    <a:solidFill>
                      <a:schemeClr val="accent2">
                        <a:lumMod val="60000"/>
                      </a:schemeClr>
                    </a:solidFill>
                    <a:round/>
                  </a:ln>
                  <a:effectLst/>
                </c:spPr>
                <c:marker>
                  <c:symbol val="none"/>
                </c:marker>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日本!$C$16:$AN$16</c15:sqref>
                        </c15:formulaRef>
                      </c:ext>
                    </c:extLst>
                    <c:numCache>
                      <c:formatCode>#,##0_ </c:formatCode>
                      <c:ptCount val="5"/>
                      <c:pt idx="0">
                        <c:v>16065</c:v>
                      </c:pt>
                      <c:pt idx="1">
                        <c:v>15220</c:v>
                      </c:pt>
                      <c:pt idx="2">
                        <c:v>14709</c:v>
                      </c:pt>
                      <c:pt idx="3">
                        <c:v>13701</c:v>
                      </c:pt>
                      <c:pt idx="4">
                        <c:v>12921</c:v>
                      </c:pt>
                    </c:numCache>
                  </c:numRef>
                </c:val>
                <c:smooth val="0"/>
                <c:extLst xmlns:c15="http://schemas.microsoft.com/office/drawing/2012/chart">
                  <c:ext xmlns:c16="http://schemas.microsoft.com/office/drawing/2014/chart" uri="{C3380CC4-5D6E-409C-BE32-E72D297353CC}">
                    <c16:uniqueId val="{0000000A-837A-4E66-894E-DB6CA0B1ACEF}"/>
                  </c:ext>
                </c:extLst>
              </c15:ser>
            </c15:filteredLineSeries>
            <c15:filteredLineSeries>
              <c15:ser>
                <c:idx val="8"/>
                <c:order val="8"/>
                <c:tx>
                  <c:strRef>
                    <c:extLst xmlns:c15="http://schemas.microsoft.com/office/drawing/2012/chart">
                      <c:ext xmlns:c15="http://schemas.microsoft.com/office/drawing/2012/chart" uri="{02D57815-91ED-43cb-92C2-25804820EDAC}">
                        <c15:formulaRef>
                          <c15:sqref>日本!$A$17:$B$17</c15:sqref>
                        </c15:formulaRef>
                      </c:ext>
                    </c:extLst>
                    <c:strCache>
                      <c:ptCount val="2"/>
                      <c:pt idx="0">
                        <c:v>電子書籍</c:v>
                      </c:pt>
                    </c:strCache>
                  </c:strRef>
                </c:tx>
                <c:spPr>
                  <a:ln w="28575" cap="rnd">
                    <a:solidFill>
                      <a:schemeClr val="accent3">
                        <a:lumMod val="60000"/>
                      </a:schemeClr>
                    </a:solidFill>
                    <a:round/>
                  </a:ln>
                  <a:effectLst/>
                </c:spPr>
                <c:marker>
                  <c:symbol val="none"/>
                </c:marker>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日本!$C$17:$AN$17</c15:sqref>
                        </c15:formulaRef>
                      </c:ext>
                    </c:extLst>
                    <c:numCache>
                      <c:formatCode>#,##0_ </c:formatCode>
                      <c:ptCount val="5"/>
                      <c:pt idx="0">
                        <c:v>1074</c:v>
                      </c:pt>
                      <c:pt idx="1">
                        <c:v>1377</c:v>
                      </c:pt>
                      <c:pt idx="2">
                        <c:v>1718</c:v>
                      </c:pt>
                      <c:pt idx="3">
                        <c:v>2001</c:v>
                      </c:pt>
                      <c:pt idx="4">
                        <c:v>2286</c:v>
                      </c:pt>
                    </c:numCache>
                  </c:numRef>
                </c:val>
                <c:smooth val="0"/>
                <c:extLst xmlns:c15="http://schemas.microsoft.com/office/drawing/2012/chart">
                  <c:ext xmlns:c16="http://schemas.microsoft.com/office/drawing/2014/chart" uri="{C3380CC4-5D6E-409C-BE32-E72D297353CC}">
                    <c16:uniqueId val="{0000000B-837A-4E66-894E-DB6CA0B1ACEF}"/>
                  </c:ext>
                </c:extLst>
              </c15:ser>
            </c15:filteredLineSeries>
            <c15:filteredLineSeries>
              <c15:ser>
                <c:idx val="12"/>
                <c:order val="12"/>
                <c:tx>
                  <c:strRef>
                    <c:extLst xmlns:c15="http://schemas.microsoft.com/office/drawing/2012/chart">
                      <c:ext xmlns:c15="http://schemas.microsoft.com/office/drawing/2012/chart" uri="{02D57815-91ED-43cb-92C2-25804820EDAC}">
                        <c15:formulaRef>
                          <c15:sqref>日本!$A$21:$B$21</c15:sqref>
                        </c15:formulaRef>
                      </c:ext>
                    </c:extLst>
                    <c:strCache>
                      <c:ptCount val="2"/>
                      <c:pt idx="0">
                        <c:v>電子出版合計</c:v>
                      </c:pt>
                    </c:strCache>
                  </c:strRef>
                </c:tx>
                <c:spPr>
                  <a:ln w="28575" cap="rnd">
                    <a:solidFill>
                      <a:schemeClr val="accent1">
                        <a:lumMod val="80000"/>
                        <a:lumOff val="20000"/>
                      </a:schemeClr>
                    </a:solidFill>
                    <a:round/>
                  </a:ln>
                  <a:effectLst/>
                </c:spPr>
                <c:marker>
                  <c:symbol val="none"/>
                </c:marker>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日本!$C$21:$AN$21</c15:sqref>
                        </c15:formulaRef>
                      </c:ext>
                    </c:extLst>
                    <c:numCache>
                      <c:formatCode>#,##0_ </c:formatCode>
                      <c:ptCount val="5"/>
                      <c:pt idx="0">
                        <c:v>1144</c:v>
                      </c:pt>
                      <c:pt idx="1">
                        <c:v>1502</c:v>
                      </c:pt>
                      <c:pt idx="2">
                        <c:v>1909</c:v>
                      </c:pt>
                      <c:pt idx="3">
                        <c:v>2215</c:v>
                      </c:pt>
                      <c:pt idx="4">
                        <c:v>2479</c:v>
                      </c:pt>
                    </c:numCache>
                  </c:numRef>
                </c:val>
                <c:smooth val="0"/>
                <c:extLst xmlns:c15="http://schemas.microsoft.com/office/drawing/2012/chart">
                  <c:ext xmlns:c16="http://schemas.microsoft.com/office/drawing/2014/chart" uri="{C3380CC4-5D6E-409C-BE32-E72D297353CC}">
                    <c16:uniqueId val="{0000000C-837A-4E66-894E-DB6CA0B1ACEF}"/>
                  </c:ext>
                </c:extLst>
              </c15:ser>
            </c15:filteredLineSeries>
            <c15:filteredLineSeries>
              <c15:ser>
                <c:idx val="13"/>
                <c:order val="13"/>
                <c:tx>
                  <c:strRef>
                    <c:extLst xmlns:c15="http://schemas.microsoft.com/office/drawing/2012/chart">
                      <c:ext xmlns:c15="http://schemas.microsoft.com/office/drawing/2012/chart" uri="{02D57815-91ED-43cb-92C2-25804820EDAC}">
                        <c15:formulaRef>
                          <c15:sqref>日本!$A$22:$B$22</c15:sqref>
                        </c15:formulaRef>
                      </c:ext>
                    </c:extLst>
                    <c:strCache>
                      <c:ptCount val="2"/>
                      <c:pt idx="0">
                        <c:v>出版物合計</c:v>
                      </c:pt>
                    </c:strCache>
                  </c:strRef>
                </c:tx>
                <c:spPr>
                  <a:ln w="28575" cap="rnd">
                    <a:solidFill>
                      <a:schemeClr val="accent2">
                        <a:lumMod val="80000"/>
                        <a:lumOff val="20000"/>
                      </a:schemeClr>
                    </a:solidFill>
                    <a:round/>
                  </a:ln>
                  <a:effectLst/>
                </c:spPr>
                <c:marker>
                  <c:symbol val="none"/>
                </c:marker>
                <c:cat>
                  <c:numRef>
                    <c:extLst xmlns:c15="http://schemas.microsoft.com/office/drawing/2012/chart">
                      <c:ext xmlns:c15="http://schemas.microsoft.com/office/drawing/2012/chart" uri="{02D57815-91ED-43cb-92C2-25804820EDAC}">
                        <c15:formulaRef>
                          <c15:sqref>日本!$C$4:$AN$4</c15:sqref>
                        </c15:formulaRef>
                      </c:ext>
                    </c:extLst>
                    <c:numCache>
                      <c:formatCode>General</c:formatCode>
                      <c:ptCount val="5"/>
                      <c:pt idx="0">
                        <c:v>2014</c:v>
                      </c:pt>
                      <c:pt idx="1">
                        <c:v>2015</c:v>
                      </c:pt>
                      <c:pt idx="2">
                        <c:v>2016</c:v>
                      </c:pt>
                      <c:pt idx="3">
                        <c:v>2017</c:v>
                      </c:pt>
                      <c:pt idx="4">
                        <c:v>2018</c:v>
                      </c:pt>
                    </c:numCache>
                  </c:numRef>
                </c:cat>
                <c:val>
                  <c:numRef>
                    <c:extLst xmlns:c15="http://schemas.microsoft.com/office/drawing/2012/chart">
                      <c:ext xmlns:c15="http://schemas.microsoft.com/office/drawing/2012/chart" uri="{02D57815-91ED-43cb-92C2-25804820EDAC}">
                        <c15:formulaRef>
                          <c15:sqref>日本!$C$22:$AN$22</c15:sqref>
                        </c15:formulaRef>
                      </c:ext>
                    </c:extLst>
                    <c:numCache>
                      <c:formatCode>#,##0_ </c:formatCode>
                      <c:ptCount val="5"/>
                      <c:pt idx="0">
                        <c:v>17209</c:v>
                      </c:pt>
                      <c:pt idx="1">
                        <c:v>16722</c:v>
                      </c:pt>
                      <c:pt idx="2">
                        <c:v>16618</c:v>
                      </c:pt>
                      <c:pt idx="3">
                        <c:v>15916</c:v>
                      </c:pt>
                      <c:pt idx="4">
                        <c:v>15400</c:v>
                      </c:pt>
                    </c:numCache>
                  </c:numRef>
                </c:val>
                <c:smooth val="0"/>
                <c:extLst xmlns:c15="http://schemas.microsoft.com/office/drawing/2012/chart">
                  <c:ext xmlns:c16="http://schemas.microsoft.com/office/drawing/2014/chart" uri="{C3380CC4-5D6E-409C-BE32-E72D297353CC}">
                    <c16:uniqueId val="{0000000D-837A-4E66-894E-DB6CA0B1ACEF}"/>
                  </c:ext>
                </c:extLst>
              </c15:ser>
            </c15:filteredLineSeries>
          </c:ext>
        </c:extLst>
      </c:lineChart>
      <c:catAx>
        <c:axId val="38092539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800" b="0" i="0" u="none" strike="noStrike" kern="1200" baseline="0">
                <a:solidFill>
                  <a:schemeClr val="tx1">
                    <a:lumMod val="65000"/>
                    <a:lumOff val="35000"/>
                  </a:schemeClr>
                </a:solidFill>
                <a:latin typeface="+mn-lt"/>
                <a:ea typeface="+mn-ea"/>
                <a:cs typeface="+mn-cs"/>
              </a:defRPr>
            </a:pPr>
            <a:endParaRPr lang="ja-JP"/>
          </a:p>
        </c:txPr>
        <c:crossAx val="380923096"/>
        <c:crosses val="autoZero"/>
        <c:auto val="1"/>
        <c:lblAlgn val="ctr"/>
        <c:lblOffset val="100"/>
        <c:noMultiLvlLbl val="0"/>
      </c:catAx>
      <c:valAx>
        <c:axId val="380923096"/>
        <c:scaling>
          <c:orientation val="minMax"/>
          <c:max val="2000"/>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out"/>
        <c:minorTickMark val="none"/>
        <c:tickLblPos val="nextTo"/>
        <c:spPr>
          <a:noFill/>
          <a:ln>
            <a:solidFill>
              <a:schemeClr val="accent1">
                <a:shade val="50000"/>
              </a:schemeClr>
            </a:solidFill>
          </a:ln>
          <a:effectLst/>
        </c:spPr>
        <c:txPr>
          <a:bodyPr rot="-60000000" spcFirstLastPara="1" vertOverflow="ellipsis" vert="horz" wrap="square" anchor="ctr" anchorCtr="1"/>
          <a:lstStyle/>
          <a:p>
            <a:pPr>
              <a:defRPr lang="ja-JP" sz="1800" b="0" i="0" u="none" strike="noStrike" kern="1200" baseline="0">
                <a:solidFill>
                  <a:schemeClr val="tx1">
                    <a:lumMod val="65000"/>
                    <a:lumOff val="35000"/>
                  </a:schemeClr>
                </a:solidFill>
                <a:latin typeface="+mn-lt"/>
                <a:ea typeface="+mn-ea"/>
                <a:cs typeface="+mn-cs"/>
              </a:defRPr>
            </a:pPr>
            <a:endParaRPr lang="ja-JP"/>
          </a:p>
        </c:txPr>
        <c:crossAx val="380925392"/>
        <c:crosses val="autoZero"/>
        <c:crossBetween val="between"/>
        <c:majorUnit val="250"/>
      </c:valAx>
      <c:spPr>
        <a:solidFill>
          <a:schemeClr val="accent1">
            <a:lumMod val="20000"/>
            <a:lumOff val="80000"/>
          </a:schemeClr>
        </a:solid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19-05-29T13:19:34.423" idx="1">
    <p:pos x="6702" y="1024"/>
    <p:text/>
    <p:extLst>
      <p:ext uri="{C676402C-5697-4E1C-873F-D02D1690AC5C}">
        <p15:threadingInfo xmlns:p15="http://schemas.microsoft.com/office/powerpoint/2012/main" timeZoneBias="-540"/>
      </p:ext>
    </p:extLst>
  </p:cm>
</p:cmLst>
</file>

<file path=ppt/drawings/drawing1.xml><?xml version="1.0" encoding="utf-8"?>
<c:userShapes xmlns:c="http://schemas.openxmlformats.org/drawingml/2006/chart">
  <cdr:relSizeAnchor xmlns:cdr="http://schemas.openxmlformats.org/drawingml/2006/chartDrawing">
    <cdr:from>
      <cdr:x>0.13193</cdr:x>
      <cdr:y>0</cdr:y>
    </cdr:from>
    <cdr:to>
      <cdr:x>0.9005</cdr:x>
      <cdr:y>0.17743</cdr:y>
    </cdr:to>
    <cdr:grpSp>
      <cdr:nvGrpSpPr>
        <cdr:cNvPr id="7" name="グループ化 6">
          <a:extLst xmlns:a="http://schemas.openxmlformats.org/drawingml/2006/main">
            <a:ext uri="{FF2B5EF4-FFF2-40B4-BE49-F238E27FC236}">
              <a16:creationId xmlns:a16="http://schemas.microsoft.com/office/drawing/2014/main" id="{35E5D377-4EF0-4A62-ADF3-4B756A137AA1}"/>
            </a:ext>
          </a:extLst>
        </cdr:cNvPr>
        <cdr:cNvGrpSpPr/>
      </cdr:nvGrpSpPr>
      <cdr:grpSpPr>
        <a:xfrm xmlns:a="http://schemas.openxmlformats.org/drawingml/2006/main">
          <a:off x="1360567" y="0"/>
          <a:ext cx="7926104" cy="923315"/>
          <a:chOff x="1360523" y="0"/>
          <a:chExt cx="7926111" cy="923330"/>
        </a:xfrm>
      </cdr:grpSpPr>
      <cdr:sp macro="" textlink="">
        <cdr:nvSpPr>
          <cdr:cNvPr id="2" name="TextBox 2">
            <a:extLst xmlns:a="http://schemas.openxmlformats.org/drawingml/2006/main">
              <a:ext uri="{FF2B5EF4-FFF2-40B4-BE49-F238E27FC236}">
                <a16:creationId xmlns:a16="http://schemas.microsoft.com/office/drawing/2014/main" id="{FF57A841-EE84-444A-8524-DCD4C6B4C2F0}"/>
              </a:ext>
            </a:extLst>
          </cdr:cNvPr>
          <cdr:cNvSpPr txBox="1"/>
        </cdr:nvSpPr>
        <cdr:spPr>
          <a:xfrm xmlns:a="http://schemas.openxmlformats.org/drawingml/2006/main">
            <a:off x="1360523" y="0"/>
            <a:ext cx="7926111" cy="923330"/>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ja-JP" altLang="en-US" sz="1800" dirty="0">
                <a:solidFill>
                  <a:srgbClr val="00A4DE"/>
                </a:solidFill>
                <a:latin typeface="+mj-lt"/>
              </a:rPr>
              <a:t>■</a:t>
            </a:r>
            <a:r>
              <a:rPr lang="ja-JP" altLang="en-US" sz="1800" dirty="0">
                <a:latin typeface="+mj-lt"/>
              </a:rPr>
              <a:t> </a:t>
            </a:r>
            <a:r>
              <a:rPr lang="en-US" altLang="ja-JP" dirty="0">
                <a:latin typeface="+mj-lt"/>
              </a:rPr>
              <a:t>p</a:t>
            </a:r>
            <a:r>
              <a:rPr lang="en-US" sz="1800" dirty="0">
                <a:latin typeface="+mj-lt"/>
              </a:rPr>
              <a:t>rint Books(trade)</a:t>
            </a:r>
            <a:r>
              <a:rPr lang="ja-JP" altLang="en-US" sz="1800" dirty="0">
                <a:latin typeface="+mj-lt"/>
              </a:rPr>
              <a:t>　　</a:t>
            </a:r>
            <a:r>
              <a:rPr lang="ja-JP" altLang="en-US" sz="1800" dirty="0">
                <a:solidFill>
                  <a:srgbClr val="FFC000"/>
                </a:solidFill>
                <a:latin typeface="+mj-lt"/>
              </a:rPr>
              <a:t>■</a:t>
            </a:r>
            <a:r>
              <a:rPr lang="ja-JP" altLang="en-US" sz="1800" dirty="0">
                <a:latin typeface="+mj-lt"/>
              </a:rPr>
              <a:t> </a:t>
            </a:r>
            <a:r>
              <a:rPr lang="en-US" altLang="ja-JP" dirty="0">
                <a:latin typeface="+mj-lt"/>
              </a:rPr>
              <a:t>p</a:t>
            </a:r>
            <a:r>
              <a:rPr lang="en-US" altLang="ja-JP" sz="1800" dirty="0">
                <a:latin typeface="+mj-lt"/>
              </a:rPr>
              <a:t>rint magazines(general </a:t>
            </a:r>
            <a:r>
              <a:rPr lang="en-US" altLang="ja-JP" sz="1800" dirty="0" err="1">
                <a:latin typeface="+mj-lt"/>
              </a:rPr>
              <a:t>excl.manga</a:t>
            </a:r>
            <a:r>
              <a:rPr lang="en-US" altLang="ja-JP" sz="1800" dirty="0">
                <a:latin typeface="+mj-lt"/>
              </a:rPr>
              <a:t>)</a:t>
            </a:r>
          </a:p>
          <a:p xmlns:a="http://schemas.openxmlformats.org/drawingml/2006/main">
            <a:r>
              <a:rPr lang="ja-JP" altLang="en-US" sz="1800" dirty="0">
                <a:solidFill>
                  <a:srgbClr val="00B050"/>
                </a:solidFill>
                <a:latin typeface="+mj-lt"/>
              </a:rPr>
              <a:t>■</a:t>
            </a:r>
            <a:r>
              <a:rPr lang="ja-JP" altLang="en-US" sz="1800" dirty="0">
                <a:latin typeface="+mj-lt"/>
              </a:rPr>
              <a:t> </a:t>
            </a:r>
            <a:r>
              <a:rPr lang="en-US" altLang="ja-JP" sz="1800" dirty="0">
                <a:latin typeface="+mj-lt"/>
              </a:rPr>
              <a:t>print manga (books &amp; magazines)</a:t>
            </a:r>
            <a:r>
              <a:rPr lang="ja-JP" altLang="en-US" sz="1800" dirty="0">
                <a:latin typeface="+mj-lt"/>
              </a:rPr>
              <a:t>　　</a:t>
            </a:r>
            <a:r>
              <a:rPr lang="ja-JP" altLang="en-US" sz="1800" dirty="0">
                <a:solidFill>
                  <a:srgbClr val="FF0000"/>
                </a:solidFill>
                <a:latin typeface="+mj-lt"/>
              </a:rPr>
              <a:t>■</a:t>
            </a:r>
            <a:r>
              <a:rPr lang="ja-JP" altLang="en-US" sz="1800" dirty="0">
                <a:latin typeface="+mj-lt"/>
              </a:rPr>
              <a:t> </a:t>
            </a:r>
            <a:r>
              <a:rPr lang="en-US" altLang="ja-JP" sz="1800" dirty="0">
                <a:latin typeface="+mj-lt"/>
              </a:rPr>
              <a:t>Total: eBooks &amp; </a:t>
            </a:r>
            <a:r>
              <a:rPr lang="en-US" altLang="ja-JP" sz="1800" dirty="0" err="1">
                <a:latin typeface="+mj-lt"/>
              </a:rPr>
              <a:t>eMagazines</a:t>
            </a:r>
            <a:endParaRPr lang="en-US" altLang="ja-JP" sz="1800" dirty="0">
              <a:latin typeface="+mj-lt"/>
            </a:endParaRPr>
          </a:p>
          <a:p xmlns:a="http://schemas.openxmlformats.org/drawingml/2006/main">
            <a:r>
              <a:rPr lang="ja-JP" altLang="en-US" sz="1800" dirty="0">
                <a:latin typeface="+mj-lt"/>
              </a:rPr>
              <a:t>　</a:t>
            </a:r>
            <a:r>
              <a:rPr lang="ja-JP" altLang="en-US" dirty="0">
                <a:latin typeface="+mj-lt"/>
              </a:rPr>
              <a:t> </a:t>
            </a:r>
            <a:r>
              <a:rPr lang="en-US" altLang="ja-JP" sz="1800" dirty="0">
                <a:latin typeface="+mj-lt"/>
              </a:rPr>
              <a:t>Total: eBooks &amp; </a:t>
            </a:r>
            <a:r>
              <a:rPr lang="en-US" altLang="ja-JP" sz="1800" dirty="0" err="1">
                <a:latin typeface="+mj-lt"/>
              </a:rPr>
              <a:t>eMagazines</a:t>
            </a:r>
            <a:r>
              <a:rPr lang="en-US" altLang="ja-JP" sz="1800" dirty="0">
                <a:latin typeface="+mj-lt"/>
              </a:rPr>
              <a:t>/print books &amp; magazines  </a:t>
            </a:r>
            <a:endParaRPr lang="en-US" sz="1800" dirty="0">
              <a:latin typeface="+mj-lt"/>
            </a:endParaRPr>
          </a:p>
        </cdr:txBody>
      </cdr:sp>
      <cdr:cxnSp macro="">
        <cdr:nvCxnSpPr>
          <cdr:cNvPr id="4" name="直線コネクタ 3">
            <a:extLst xmlns:a="http://schemas.openxmlformats.org/drawingml/2006/main">
              <a:ext uri="{FF2B5EF4-FFF2-40B4-BE49-F238E27FC236}">
                <a16:creationId xmlns:a16="http://schemas.microsoft.com/office/drawing/2014/main" id="{91BD2FC6-1C23-4B28-9B40-93800BE7AD8D}"/>
              </a:ext>
            </a:extLst>
          </cdr:cNvPr>
          <cdr:cNvCxnSpPr/>
        </cdr:nvCxnSpPr>
        <cdr:spPr>
          <a:xfrm xmlns:a="http://schemas.openxmlformats.org/drawingml/2006/main">
            <a:off x="1453274" y="732156"/>
            <a:ext cx="243840" cy="0"/>
          </a:xfrm>
          <a:prstGeom xmlns:a="http://schemas.openxmlformats.org/drawingml/2006/main" prst="line">
            <a:avLst/>
          </a:prstGeom>
          <a:ln xmlns:a="http://schemas.openxmlformats.org/drawingml/2006/main" w="38100">
            <a:solidFill>
              <a:srgbClr val="7030A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grpSp>
  </cdr:relSizeAnchor>
</c:userShapes>
</file>

<file path=ppt/drawings/drawing2.xml><?xml version="1.0" encoding="utf-8"?>
<c:userShapes xmlns:c="http://schemas.openxmlformats.org/drawingml/2006/chart">
  <cdr:relSizeAnchor xmlns:cdr="http://schemas.openxmlformats.org/drawingml/2006/chartDrawing">
    <cdr:from>
      <cdr:x>0.90937</cdr:x>
      <cdr:y>0.81294</cdr:y>
    </cdr:from>
    <cdr:to>
      <cdr:x>0.98653</cdr:x>
      <cdr:y>0.88516</cdr:y>
    </cdr:to>
    <cdr:sp macro="" textlink="">
      <cdr:nvSpPr>
        <cdr:cNvPr id="2" name="テキスト ボックス 1"/>
        <cdr:cNvSpPr txBox="1"/>
      </cdr:nvSpPr>
      <cdr:spPr>
        <a:xfrm xmlns:a="http://schemas.openxmlformats.org/drawingml/2006/main">
          <a:off x="8705057" y="4053759"/>
          <a:ext cx="738624" cy="36012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endParaRPr lang="ja-JP" altLang="en-US" sz="1600" b="1" dirty="0">
            <a:latin typeface="Arial" panose="020B0604020202020204" pitchFamily="34" charset="0"/>
            <a:cs typeface="Arial" panose="020B0604020202020204" pitchFamily="34"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cdr:x>
      <cdr:y>0.03261</cdr:y>
    </cdr:from>
    <cdr:to>
      <cdr:x>0.24658</cdr:x>
      <cdr:y>0.10827</cdr:y>
    </cdr:to>
    <cdr:sp macro="" textlink="">
      <cdr:nvSpPr>
        <cdr:cNvPr id="3" name="テキスト ボックス 11">
          <a:extLst xmlns:a="http://schemas.openxmlformats.org/drawingml/2006/main">
            <a:ext uri="{FF2B5EF4-FFF2-40B4-BE49-F238E27FC236}">
              <a16:creationId xmlns:a16="http://schemas.microsoft.com/office/drawing/2014/main" id="{0610231F-D4C1-4603-84F8-6011063291FC}"/>
            </a:ext>
          </a:extLst>
        </cdr:cNvPr>
        <cdr:cNvSpPr txBox="1"/>
      </cdr:nvSpPr>
      <cdr:spPr>
        <a:xfrm xmlns:a="http://schemas.openxmlformats.org/drawingml/2006/main">
          <a:off x="-443239" y="159197"/>
          <a:ext cx="1558259" cy="369353"/>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pPr algn="ctr"/>
          <a:r>
            <a:rPr kumimoji="1" lang="en-US" altLang="ja-JP" sz="1800" b="1" dirty="0">
              <a:solidFill>
                <a:schemeClr val="tx1">
                  <a:lumMod val="65000"/>
                  <a:lumOff val="35000"/>
                </a:schemeClr>
              </a:solidFill>
              <a:latin typeface="+mn-lt"/>
            </a:rPr>
            <a:t>Billion Yen</a:t>
          </a:r>
          <a:endParaRPr kumimoji="1" lang="ja-JP" altLang="en-US" sz="1800" b="1" dirty="0">
            <a:solidFill>
              <a:schemeClr val="tx1">
                <a:lumMod val="65000"/>
                <a:lumOff val="35000"/>
              </a:schemeClr>
            </a:solidFill>
            <a:latin typeface="+mn-lt"/>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cdr:x>
      <cdr:y>0.03853</cdr:y>
    </cdr:from>
    <cdr:to>
      <cdr:x>0.24658</cdr:x>
      <cdr:y>0.11419</cdr:y>
    </cdr:to>
    <cdr:sp macro="" textlink="">
      <cdr:nvSpPr>
        <cdr:cNvPr id="3" name="テキスト ボックス 11">
          <a:extLst xmlns:a="http://schemas.openxmlformats.org/drawingml/2006/main">
            <a:ext uri="{FF2B5EF4-FFF2-40B4-BE49-F238E27FC236}">
              <a16:creationId xmlns:a16="http://schemas.microsoft.com/office/drawing/2014/main" id="{0610231F-D4C1-4603-84F8-6011063291FC}"/>
            </a:ext>
          </a:extLst>
        </cdr:cNvPr>
        <cdr:cNvSpPr txBox="1"/>
      </cdr:nvSpPr>
      <cdr:spPr>
        <a:xfrm xmlns:a="http://schemas.openxmlformats.org/drawingml/2006/main">
          <a:off x="-443239" y="188092"/>
          <a:ext cx="1558259" cy="369353"/>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pPr algn="ctr"/>
          <a:r>
            <a:rPr kumimoji="1" lang="en-US" altLang="ja-JP" sz="1800" b="1" dirty="0">
              <a:solidFill>
                <a:schemeClr val="tx1">
                  <a:lumMod val="65000"/>
                  <a:lumOff val="35000"/>
                </a:schemeClr>
              </a:solidFill>
              <a:latin typeface="+mn-lt"/>
            </a:rPr>
            <a:t>Billion Yen</a:t>
          </a:r>
          <a:endParaRPr kumimoji="1" lang="ja-JP" altLang="en-US" sz="1800" b="1" dirty="0">
            <a:solidFill>
              <a:schemeClr val="tx1">
                <a:lumMod val="65000"/>
                <a:lumOff val="35000"/>
              </a:schemeClr>
            </a:solidFill>
            <a:latin typeface="+mn-lt"/>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195A91-2ED7-4DFF-AF35-3A92869B6F2B}" type="datetimeFigureOut">
              <a:rPr kumimoji="1" lang="ja-JP" altLang="en-US" smtClean="0"/>
              <a:t>2019/6/25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C4CFA7-6C9C-4A23-961E-C5233D7F8A03}" type="slidenum">
              <a:rPr kumimoji="1" lang="ja-JP" altLang="en-US" smtClean="0"/>
              <a:t>‹#›</a:t>
            </a:fld>
            <a:endParaRPr kumimoji="1" lang="ja-JP" altLang="en-US"/>
          </a:p>
        </p:txBody>
      </p:sp>
    </p:spTree>
    <p:extLst>
      <p:ext uri="{BB962C8B-B14F-4D97-AF65-F5344CB8AC3E}">
        <p14:creationId xmlns:p14="http://schemas.microsoft.com/office/powerpoint/2010/main" val="19717693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AC4CFA7-6C9C-4A23-961E-C5233D7F8A03}" type="slidenum">
              <a:rPr kumimoji="1" lang="ja-JP" altLang="en-US" smtClean="0"/>
              <a:t>1</a:t>
            </a:fld>
            <a:endParaRPr kumimoji="1" lang="ja-JP" altLang="en-US"/>
          </a:p>
        </p:txBody>
      </p:sp>
    </p:spTree>
    <p:extLst>
      <p:ext uri="{BB962C8B-B14F-4D97-AF65-F5344CB8AC3E}">
        <p14:creationId xmlns:p14="http://schemas.microsoft.com/office/powerpoint/2010/main" val="14827917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AC4CFA7-6C9C-4A23-961E-C5233D7F8A03}" type="slidenum">
              <a:rPr kumimoji="1" lang="ja-JP" altLang="en-US" smtClean="0"/>
              <a:t>6</a:t>
            </a:fld>
            <a:endParaRPr kumimoji="1" lang="ja-JP" altLang="en-US"/>
          </a:p>
        </p:txBody>
      </p:sp>
    </p:spTree>
    <p:extLst>
      <p:ext uri="{BB962C8B-B14F-4D97-AF65-F5344CB8AC3E}">
        <p14:creationId xmlns:p14="http://schemas.microsoft.com/office/powerpoint/2010/main" val="2776545589"/>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94611"/>
            <a:ext cx="10222992" cy="2743200"/>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5000"/>
              </a:lnSpc>
              <a:defRPr sz="7200" b="1" cap="none" baseline="0">
                <a:blipFill dpi="0" rotWithShape="1">
                  <a:blip r:embed="rId4"/>
                  <a:srcRect/>
                  <a:tile tx="6350" ty="-127000" sx="65000" sy="64000" flip="none" algn="tl"/>
                </a:blip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96FB911-AA3F-4543-B3FA-CFD076138DAB}" type="datetime1">
              <a:rPr lang="en-US" altLang="ja-JP" smtClean="0"/>
              <a:t>6/25/2019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b="1"/>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308D0E5-B7F6-456A-9705-F9777CDE285A}" type="datetime1">
              <a:rPr lang="en-US" altLang="ja-JP" smtClean="0"/>
              <a:t>6/25/2019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D98124B-3DE6-46AE-BB51-281A5244620B}" type="datetime1">
              <a:rPr lang="en-US" altLang="ja-JP" smtClean="0"/>
              <a:t>6/25/2019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9848" y="2316480"/>
            <a:ext cx="10058400" cy="3855720"/>
          </a:xfrm>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10"/>
          </p:nvPr>
        </p:nvSpPr>
        <p:spPr/>
        <p:txBody>
          <a:bodyPr/>
          <a:lstStyle/>
          <a:p>
            <a:fld id="{0F9E2757-3561-4289-AF3C-864D3A86B9BD}" type="datetime1">
              <a:rPr lang="en-US" altLang="ja-JP" smtClean="0"/>
              <a:t>6/25/2019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
        <p:nvSpPr>
          <p:cNvPr id="2" name="Title 1"/>
          <p:cNvSpPr>
            <a:spLocks noGrp="1"/>
          </p:cNvSpPr>
          <p:nvPr>
            <p:ph type="title"/>
          </p:nvPr>
        </p:nvSpPr>
        <p:spPr>
          <a:xfrm>
            <a:off x="1069848" y="434300"/>
            <a:ext cx="10058400" cy="1277901"/>
          </a:xfrm>
        </p:spPr>
        <p:txBody>
          <a:bodyPr/>
          <a:lstStyle/>
          <a:p>
            <a:r>
              <a:rPr lang="ja-JP" altLang="en-US" dirty="0"/>
              <a:t>マスター タイトルの書式設定</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5000"/>
              </a:lnSpc>
              <a:defRPr sz="7200" b="1"/>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593667" y="6272784"/>
            <a:ext cx="2644309" cy="365125"/>
          </a:xfrm>
        </p:spPr>
        <p:txBody>
          <a:bodyPr/>
          <a:lstStyle/>
          <a:p>
            <a:fld id="{3ADD06AC-BDCB-498E-8137-D2DCC19DC597}" type="datetime1">
              <a:rPr lang="en-US" altLang="ja-JP" smtClean="0"/>
              <a:t>6/25/2019</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5554FEB-F1F6-4A20-8621-ACA464B7E261}" type="datetime1">
              <a:rPr lang="en-US" altLang="ja-JP" smtClean="0"/>
              <a:t>6/25/2019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E865487-5687-42E1-A11D-C1745A72878D}" type="datetime1">
              <a:rPr lang="en-US" altLang="ja-JP" smtClean="0"/>
              <a:t>6/25/2019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6D00453-8377-4C6B-8C42-6A91B8530A60}" type="datetime1">
              <a:rPr lang="en-US" altLang="ja-JP" smtClean="0"/>
              <a:t>6/25/2019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DF1832-7BB0-4147-9CC1-DAC20AEE94E4}" type="datetime1">
              <a:rPr lang="en-US" altLang="ja-JP" smtClean="0"/>
              <a:t>6/25/2019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ja-JP" altLang="en-US"/>
              <a:t>マスター タイトルの書式設定</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0A1DED-54AF-43FF-ABE8-44E615BF5B80}" type="datetime1">
              <a:rPr lang="en-US" altLang="ja-JP" smtClean="0"/>
              <a:t>6/25/2019</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E0B5B36-504C-4F1B-A120-606A3C0FCA5C}" type="datetime1">
              <a:rPr lang="en-US" altLang="ja-JP" smtClean="0"/>
              <a:t>6/25/2019</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030F116F-849C-42D7-97ED-30580629D85A}" type="datetime1">
              <a:rPr lang="en-US" altLang="ja-JP" smtClean="0"/>
              <a:t>6/25/2019</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n-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ftr="0" dt="0"/>
  <p:txStyles>
    <p:titleStyle>
      <a:lvl1pPr algn="l" defTabSz="914400" rtl="0" eaLnBrk="1" latinLnBrk="0" hangingPunct="1">
        <a:lnSpc>
          <a:spcPct val="90000"/>
        </a:lnSpc>
        <a:spcBef>
          <a:spcPct val="0"/>
        </a:spcBef>
        <a:buNone/>
        <a:defRPr kumimoji="1" sz="4800" b="1"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kumimoji="1"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5.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4.png"/><Relationship Id="rId4" Type="http://schemas.microsoft.com/office/2007/relationships/hdphoto" Target="../media/hdphoto3.wdp"/></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Layout" Target="../slideLayouts/slideLayout2.xml"/><Relationship Id="rId4" Type="http://schemas.microsoft.com/office/2007/relationships/hdphoto" Target="../media/hdphoto2.wdp"/></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Layout" Target="../slideLayouts/slideLayout2.xml"/><Relationship Id="rId4" Type="http://schemas.microsoft.com/office/2007/relationships/hdphoto" Target="../media/hdphoto2.wdp"/></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Layout" Target="../slideLayouts/slideLayout2.xml"/><Relationship Id="rId4" Type="http://schemas.microsoft.com/office/2007/relationships/hdphoto" Target="../media/hdphoto2.wdp"/></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Layout" Target="../slideLayouts/slideLayout2.xml"/><Relationship Id="rId4"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8035907-EB9C-4E11-8A9B-D25B0AD8D7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サブタイトル 2"/>
          <p:cNvSpPr>
            <a:spLocks noGrp="1"/>
          </p:cNvSpPr>
          <p:nvPr>
            <p:ph type="subTitle" idx="1"/>
          </p:nvPr>
        </p:nvSpPr>
        <p:spPr>
          <a:xfrm>
            <a:off x="7640320" y="2077795"/>
            <a:ext cx="4094480" cy="3180003"/>
          </a:xfrm>
        </p:spPr>
        <p:txBody>
          <a:bodyPr anchor="ctr">
            <a:normAutofit/>
          </a:bodyPr>
          <a:lstStyle/>
          <a:p>
            <a:pPr>
              <a:lnSpc>
                <a:spcPct val="100000"/>
              </a:lnSpc>
              <a:spcBef>
                <a:spcPts val="0"/>
              </a:spcBef>
            </a:pPr>
            <a:r>
              <a:rPr lang="fr-FR" altLang="ja-JP" sz="2600" b="1" dirty="0">
                <a:solidFill>
                  <a:srgbClr val="0070C0"/>
                </a:solidFill>
                <a:latin typeface="+mj-lt"/>
              </a:rPr>
              <a:t>Marché du livre électronique au Japon</a:t>
            </a:r>
          </a:p>
          <a:p>
            <a:pPr>
              <a:lnSpc>
                <a:spcPct val="100000"/>
              </a:lnSpc>
              <a:spcBef>
                <a:spcPts val="0"/>
              </a:spcBef>
            </a:pPr>
            <a:endParaRPr kumimoji="1" lang="en-US" altLang="ja-JP" sz="2000" dirty="0">
              <a:solidFill>
                <a:schemeClr val="tx2"/>
              </a:solidFill>
              <a:latin typeface="+mj-lt"/>
            </a:endParaRPr>
          </a:p>
          <a:p>
            <a:pPr>
              <a:lnSpc>
                <a:spcPct val="100000"/>
              </a:lnSpc>
              <a:spcBef>
                <a:spcPts val="0"/>
              </a:spcBef>
            </a:pPr>
            <a:r>
              <a:rPr kumimoji="1" lang="en-US" altLang="ja-JP" sz="2000" dirty="0">
                <a:solidFill>
                  <a:schemeClr val="bg2">
                    <a:lumMod val="25000"/>
                  </a:schemeClr>
                </a:solidFill>
                <a:latin typeface="+mj-lt"/>
              </a:rPr>
              <a:t>Media Do Holdings Co., Ltd.</a:t>
            </a:r>
          </a:p>
          <a:p>
            <a:pPr>
              <a:lnSpc>
                <a:spcPct val="100000"/>
              </a:lnSpc>
              <a:spcBef>
                <a:spcPts val="0"/>
              </a:spcBef>
            </a:pPr>
            <a:r>
              <a:rPr kumimoji="1" lang="en-US" altLang="ja-JP" sz="1900" dirty="0">
                <a:solidFill>
                  <a:schemeClr val="bg2">
                    <a:lumMod val="25000"/>
                  </a:schemeClr>
                </a:solidFill>
                <a:latin typeface="+mj-lt"/>
              </a:rPr>
              <a:t>COO</a:t>
            </a:r>
            <a:r>
              <a:rPr kumimoji="1" lang="en-US" altLang="ja-JP" sz="2400" dirty="0">
                <a:solidFill>
                  <a:schemeClr val="bg2">
                    <a:lumMod val="25000"/>
                  </a:schemeClr>
                </a:solidFill>
                <a:latin typeface="+mj-lt"/>
              </a:rPr>
              <a:t> Shin NIINA</a:t>
            </a:r>
          </a:p>
          <a:p>
            <a:pPr>
              <a:lnSpc>
                <a:spcPct val="100000"/>
              </a:lnSpc>
              <a:spcBef>
                <a:spcPts val="0"/>
              </a:spcBef>
            </a:pPr>
            <a:r>
              <a:rPr kumimoji="1" lang="en-US" altLang="ja-JP" sz="800" dirty="0">
                <a:solidFill>
                  <a:schemeClr val="bg2">
                    <a:lumMod val="25000"/>
                  </a:schemeClr>
                </a:solidFill>
                <a:latin typeface="+mj-lt"/>
              </a:rPr>
              <a:t> </a:t>
            </a:r>
          </a:p>
          <a:p>
            <a:pPr>
              <a:lnSpc>
                <a:spcPct val="100000"/>
              </a:lnSpc>
              <a:spcBef>
                <a:spcPts val="0"/>
              </a:spcBef>
            </a:pPr>
            <a:r>
              <a:rPr lang="en-US" altLang="ja-JP" sz="1000" dirty="0">
                <a:solidFill>
                  <a:schemeClr val="bg2">
                    <a:lumMod val="25000"/>
                  </a:schemeClr>
                </a:solidFill>
                <a:latin typeface="+mj-lt"/>
              </a:rPr>
              <a:t> </a:t>
            </a:r>
            <a:r>
              <a:rPr kumimoji="1" lang="en-US" altLang="ja-JP" sz="2000" dirty="0">
                <a:solidFill>
                  <a:schemeClr val="bg2">
                    <a:lumMod val="25000"/>
                  </a:schemeClr>
                </a:solidFill>
                <a:latin typeface="+mj-lt"/>
              </a:rPr>
              <a:t>Media Do International, Inc.</a:t>
            </a:r>
          </a:p>
          <a:p>
            <a:pPr>
              <a:lnSpc>
                <a:spcPct val="100000"/>
              </a:lnSpc>
              <a:spcBef>
                <a:spcPts val="0"/>
              </a:spcBef>
            </a:pPr>
            <a:r>
              <a:rPr kumimoji="1" lang="en-US" altLang="ja-JP" sz="1900" dirty="0">
                <a:solidFill>
                  <a:schemeClr val="bg2">
                    <a:lumMod val="25000"/>
                  </a:schemeClr>
                </a:solidFill>
                <a:latin typeface="+mj-lt"/>
              </a:rPr>
              <a:t>CEO</a:t>
            </a:r>
            <a:r>
              <a:rPr kumimoji="1" lang="en-US" altLang="ja-JP" sz="2400" dirty="0">
                <a:solidFill>
                  <a:schemeClr val="bg2">
                    <a:lumMod val="25000"/>
                  </a:schemeClr>
                </a:solidFill>
                <a:latin typeface="+mj-lt"/>
              </a:rPr>
              <a:t> </a:t>
            </a:r>
            <a:r>
              <a:rPr kumimoji="1" lang="en-US" altLang="ja-JP" sz="2400" dirty="0" err="1">
                <a:solidFill>
                  <a:schemeClr val="bg2">
                    <a:lumMod val="25000"/>
                  </a:schemeClr>
                </a:solidFill>
                <a:latin typeface="+mj-lt"/>
              </a:rPr>
              <a:t>Daihei</a:t>
            </a:r>
            <a:r>
              <a:rPr kumimoji="1" lang="en-US" altLang="ja-JP" sz="2400" dirty="0">
                <a:solidFill>
                  <a:schemeClr val="bg2">
                    <a:lumMod val="25000"/>
                  </a:schemeClr>
                </a:solidFill>
                <a:latin typeface="+mj-lt"/>
              </a:rPr>
              <a:t> SHIOHAMA</a:t>
            </a:r>
            <a:endParaRPr kumimoji="1" lang="ja-JP" altLang="en-US" sz="2400" dirty="0">
              <a:solidFill>
                <a:schemeClr val="bg2">
                  <a:lumMod val="25000"/>
                </a:schemeClr>
              </a:solidFill>
              <a:latin typeface="+mj-lt"/>
            </a:endParaRPr>
          </a:p>
        </p:txBody>
      </p:sp>
      <p:grpSp>
        <p:nvGrpSpPr>
          <p:cNvPr id="11" name="Group 10">
            <a:extLst>
              <a:ext uri="{FF2B5EF4-FFF2-40B4-BE49-F238E27FC236}">
                <a16:creationId xmlns:a16="http://schemas.microsoft.com/office/drawing/2014/main" id="{B4CFDD4A-4FA1-4CD9-90D5-E253C2040BA3}"/>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14818" y="720071"/>
            <a:ext cx="5417868" cy="5417858"/>
            <a:chOff x="1311770" y="720071"/>
            <a:chExt cx="5417868" cy="5417858"/>
          </a:xfrm>
        </p:grpSpPr>
        <p:sp>
          <p:nvSpPr>
            <p:cNvPr id="12" name="Oval 11">
              <a:extLst>
                <a:ext uri="{FF2B5EF4-FFF2-40B4-BE49-F238E27FC236}">
                  <a16:creationId xmlns:a16="http://schemas.microsoft.com/office/drawing/2014/main" id="{4AB5B6FA-7B4F-437A-9C78-144C7DCD1E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311770" y="720071"/>
              <a:ext cx="5417868" cy="5417858"/>
            </a:xfrm>
            <a:prstGeom prst="ellipse">
              <a:avLst/>
            </a:prstGeom>
            <a:blipFill dpi="0" rotWithShape="1">
              <a:blip r:embed="rId3">
                <a:duotone>
                  <a:schemeClr val="accent1">
                    <a:shade val="45000"/>
                    <a:satMod val="135000"/>
                  </a:schemeClr>
                  <a:prstClr val="white"/>
                </a:duotone>
                <a:extLst>
                  <a:ext uri="{BEBA8EAE-BF5A-486C-A8C5-ECC9F3942E4B}">
                    <a14:imgProps xmlns:a14="http://schemas.microsoft.com/office/drawing/2010/main">
                      <a14:imgLayer r:embed="rId4">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3" name="Oval 12">
              <a:extLst>
                <a:ext uri="{FF2B5EF4-FFF2-40B4-BE49-F238E27FC236}">
                  <a16:creationId xmlns:a16="http://schemas.microsoft.com/office/drawing/2014/main" id="{A4199C21-6AE0-4F6F-AA96-6FFF97BB95E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598390" y="1006688"/>
              <a:ext cx="4844628" cy="4844620"/>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タイトル 1"/>
          <p:cNvSpPr>
            <a:spLocks noGrp="1"/>
          </p:cNvSpPr>
          <p:nvPr>
            <p:ph type="ctrTitle"/>
          </p:nvPr>
        </p:nvSpPr>
        <p:spPr>
          <a:xfrm>
            <a:off x="1720555" y="1574878"/>
            <a:ext cx="4606394" cy="2881695"/>
          </a:xfrm>
        </p:spPr>
        <p:txBody>
          <a:bodyPr>
            <a:normAutofit fontScale="90000"/>
          </a:bodyPr>
          <a:lstStyle/>
          <a:p>
            <a:pPr algn="ctr">
              <a:lnSpc>
                <a:spcPct val="100000"/>
              </a:lnSpc>
              <a:spcBef>
                <a:spcPts val="0"/>
              </a:spcBef>
              <a:spcAft>
                <a:spcPts val="1200"/>
              </a:spcAft>
            </a:pPr>
            <a:r>
              <a:rPr kumimoji="1" lang="en-US" altLang="ja-JP" sz="5400" dirty="0">
                <a:solidFill>
                  <a:srgbClr val="FFFFFF"/>
                </a:solidFill>
              </a:rPr>
              <a:t>Japanese</a:t>
            </a:r>
            <a:br>
              <a:rPr kumimoji="1" lang="en-US" altLang="ja-JP" sz="5400" dirty="0">
                <a:solidFill>
                  <a:srgbClr val="FFFFFF"/>
                </a:solidFill>
              </a:rPr>
            </a:br>
            <a:r>
              <a:rPr kumimoji="1" lang="en-US" altLang="ja-JP" sz="5400" dirty="0">
                <a:solidFill>
                  <a:srgbClr val="FFFFFF"/>
                </a:solidFill>
              </a:rPr>
              <a:t>eBook</a:t>
            </a:r>
            <a:br>
              <a:rPr kumimoji="1" lang="en-US" altLang="ja-JP" sz="5400" dirty="0">
                <a:solidFill>
                  <a:srgbClr val="FFFFFF"/>
                </a:solidFill>
              </a:rPr>
            </a:br>
            <a:r>
              <a:rPr kumimoji="1" lang="en-US" altLang="ja-JP" sz="5400" dirty="0">
                <a:solidFill>
                  <a:srgbClr val="FFFFFF"/>
                </a:solidFill>
              </a:rPr>
              <a:t>Market</a:t>
            </a:r>
            <a:br>
              <a:rPr kumimoji="1" lang="en-US" altLang="ja-JP" sz="5400" dirty="0">
                <a:solidFill>
                  <a:srgbClr val="FFFFFF"/>
                </a:solidFill>
              </a:rPr>
            </a:br>
            <a:r>
              <a:rPr kumimoji="1" lang="en-US" altLang="ja-JP" sz="2200" dirty="0">
                <a:solidFill>
                  <a:srgbClr val="FFFF00"/>
                </a:solidFill>
              </a:rPr>
              <a:t>Remarkable </a:t>
            </a:r>
            <a:r>
              <a:rPr kumimoji="1" lang="en-US" altLang="ja-JP" sz="2200" dirty="0" err="1">
                <a:solidFill>
                  <a:srgbClr val="FFFF00"/>
                </a:solidFill>
              </a:rPr>
              <a:t>eManga</a:t>
            </a:r>
            <a:r>
              <a:rPr kumimoji="1" lang="en-US" altLang="ja-JP" sz="2200" dirty="0">
                <a:solidFill>
                  <a:srgbClr val="FFFF00"/>
                </a:solidFill>
              </a:rPr>
              <a:t> business</a:t>
            </a:r>
            <a:endParaRPr kumimoji="1" lang="ja-JP" altLang="en-US" sz="2200" dirty="0">
              <a:solidFill>
                <a:srgbClr val="FFFF00"/>
              </a:solidFill>
            </a:endParaRPr>
          </a:p>
        </p:txBody>
      </p:sp>
      <p:sp>
        <p:nvSpPr>
          <p:cNvPr id="15" name="Rectangle 14">
            <a:extLst>
              <a:ext uri="{FF2B5EF4-FFF2-40B4-BE49-F238E27FC236}">
                <a16:creationId xmlns:a16="http://schemas.microsoft.com/office/drawing/2014/main" id="{D9C69FA7-0958-4ED9-A0DF-E87A0C137BF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45208" y="3388657"/>
            <a:ext cx="3657600" cy="80683"/>
          </a:xfrm>
          <a:prstGeom prst="rect">
            <a:avLst/>
          </a:prstGeom>
          <a:blipFill dpi="0" rotWithShape="1">
            <a:blip r:embed="rId5">
              <a:alphaModFix amt="85000"/>
              <a:lum bright="70000" contrast="-70000"/>
              <a:extLst>
                <a:ext uri="{BEBA8EAE-BF5A-486C-A8C5-ECC9F3942E4B}">
                  <a14:imgProps xmlns:a14="http://schemas.microsoft.com/office/drawing/2010/main">
                    <a14:imgLayer r:embed="rId6">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pic>
        <p:nvPicPr>
          <p:cNvPr id="4" name="図 3">
            <a:extLst>
              <a:ext uri="{FF2B5EF4-FFF2-40B4-BE49-F238E27FC236}">
                <a16:creationId xmlns:a16="http://schemas.microsoft.com/office/drawing/2014/main" id="{276A0377-33ED-4E47-8872-4C0090CDE18A}"/>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10351195" y="457717"/>
            <a:ext cx="1620078" cy="1620078"/>
          </a:xfrm>
          <a:prstGeom prst="rect">
            <a:avLst/>
          </a:prstGeom>
        </p:spPr>
      </p:pic>
      <p:cxnSp>
        <p:nvCxnSpPr>
          <p:cNvPr id="6" name="直線コネクタ 5">
            <a:extLst>
              <a:ext uri="{FF2B5EF4-FFF2-40B4-BE49-F238E27FC236}">
                <a16:creationId xmlns:a16="http://schemas.microsoft.com/office/drawing/2014/main" id="{F4788141-18CA-4E97-9DE2-C5DB59A0E8BD}"/>
              </a:ext>
            </a:extLst>
          </p:cNvPr>
          <p:cNvCxnSpPr/>
          <p:nvPr/>
        </p:nvCxnSpPr>
        <p:spPr>
          <a:xfrm>
            <a:off x="2168237" y="4465608"/>
            <a:ext cx="3740727"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タイトル 1"/>
          <p:cNvSpPr txBox="1">
            <a:spLocks/>
          </p:cNvSpPr>
          <p:nvPr/>
        </p:nvSpPr>
        <p:spPr>
          <a:xfrm>
            <a:off x="1735403" y="4520362"/>
            <a:ext cx="4606394" cy="888911"/>
          </a:xfrm>
          <a:prstGeom prst="rect">
            <a:avLst/>
          </a:prstGeom>
        </p:spPr>
        <p:txBody>
          <a:bodyPr vert="horz" lIns="91440" tIns="45720" rIns="91440" bIns="45720" rtlCol="0" anchor="ctr">
            <a:normAutofit/>
          </a:bodyPr>
          <a:lstStyle>
            <a:lvl1pPr algn="l" defTabSz="914400" rtl="0" eaLnBrk="1" latinLnBrk="0" hangingPunct="1">
              <a:lnSpc>
                <a:spcPct val="85000"/>
              </a:lnSpc>
              <a:spcBef>
                <a:spcPct val="0"/>
              </a:spcBef>
              <a:buNone/>
              <a:defRPr kumimoji="1" sz="7200" b="1" kern="1200" cap="none" baseline="0">
                <a:blipFill dpi="0" rotWithShape="1">
                  <a:blip r:embed="rId8"/>
                  <a:srcRect/>
                  <a:tile tx="6350" ty="-127000" sx="65000" sy="64000" flip="none" algn="tl"/>
                </a:blipFill>
                <a:latin typeface="+mj-lt"/>
                <a:ea typeface="+mj-ea"/>
                <a:cs typeface="+mj-cs"/>
              </a:defRPr>
            </a:lvl1pPr>
          </a:lstStyle>
          <a:p>
            <a:pPr algn="ctr"/>
            <a:r>
              <a:rPr lang="en-US" altLang="ja-JP" sz="2000" dirty="0">
                <a:solidFill>
                  <a:schemeClr val="accent2">
                    <a:lumMod val="20000"/>
                    <a:lumOff val="80000"/>
                  </a:schemeClr>
                </a:solidFill>
              </a:rPr>
              <a:t>Digital Publishing Summit </a:t>
            </a:r>
            <a:br>
              <a:rPr lang="en-US" altLang="ja-JP" sz="2000" dirty="0">
                <a:solidFill>
                  <a:schemeClr val="accent2">
                    <a:lumMod val="20000"/>
                    <a:lumOff val="80000"/>
                  </a:schemeClr>
                </a:solidFill>
              </a:rPr>
            </a:br>
            <a:r>
              <a:rPr lang="en-US" altLang="ja-JP" sz="2000" dirty="0">
                <a:solidFill>
                  <a:schemeClr val="accent2">
                    <a:lumMod val="20000"/>
                    <a:lumOff val="80000"/>
                  </a:schemeClr>
                </a:solidFill>
              </a:rPr>
              <a:t>25 June 2019 Paris</a:t>
            </a:r>
            <a:endParaRPr lang="ja-JP" altLang="en-US" sz="2000" dirty="0">
              <a:solidFill>
                <a:schemeClr val="accent2">
                  <a:lumMod val="20000"/>
                  <a:lumOff val="80000"/>
                </a:schemeClr>
              </a:solidFill>
            </a:endParaRPr>
          </a:p>
        </p:txBody>
      </p:sp>
    </p:spTree>
    <p:extLst>
      <p:ext uri="{BB962C8B-B14F-4D97-AF65-F5344CB8AC3E}">
        <p14:creationId xmlns:p14="http://schemas.microsoft.com/office/powerpoint/2010/main" val="13624441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30731816-AC46-48FB-9DE8-194BE246E0EC}"/>
              </a:ext>
            </a:extLst>
          </p:cNvPr>
          <p:cNvSpPr>
            <a:spLocks noGrp="1"/>
          </p:cNvSpPr>
          <p:nvPr>
            <p:ph idx="1"/>
          </p:nvPr>
        </p:nvSpPr>
        <p:spPr>
          <a:xfrm>
            <a:off x="4599092" y="359346"/>
            <a:ext cx="6241628" cy="6096000"/>
          </a:xfrm>
        </p:spPr>
        <p:txBody>
          <a:bodyPr anchor="ctr">
            <a:normAutofit fontScale="92500" lnSpcReduction="10000"/>
          </a:bodyPr>
          <a:lstStyle/>
          <a:p>
            <a:pPr>
              <a:lnSpc>
                <a:spcPct val="100000"/>
              </a:lnSpc>
              <a:buFont typeface="Wingdings" panose="05000000000000000000" pitchFamily="2" charset="2"/>
              <a:buChar char="n"/>
            </a:pPr>
            <a:r>
              <a:rPr lang="en-US" altLang="ja-JP" sz="2400" dirty="0">
                <a:latin typeface="Georgia" panose="02040502050405020303" pitchFamily="18" charset="0"/>
              </a:rPr>
              <a:t>Uniquely developed </a:t>
            </a:r>
            <a:r>
              <a:rPr lang="en-US" altLang="ja-JP" sz="2400" dirty="0" err="1">
                <a:latin typeface="Georgia" panose="02040502050405020303" pitchFamily="18" charset="0"/>
              </a:rPr>
              <a:t>eManga</a:t>
            </a:r>
            <a:r>
              <a:rPr lang="en-US" altLang="ja-JP" sz="2400" dirty="0">
                <a:latin typeface="Georgia" panose="02040502050405020303" pitchFamily="18" charset="0"/>
              </a:rPr>
              <a:t> specialized sales and promotions enhanced the growth.</a:t>
            </a:r>
          </a:p>
          <a:p>
            <a:pPr marL="274320" lvl="1" indent="0">
              <a:lnSpc>
                <a:spcPct val="100000"/>
              </a:lnSpc>
              <a:buNone/>
            </a:pPr>
            <a:r>
              <a:rPr lang="fr-FR" altLang="ja-JP" sz="2200" dirty="0">
                <a:solidFill>
                  <a:srgbClr val="448FFE"/>
                </a:solidFill>
                <a:latin typeface="Georgia" panose="02040502050405020303" pitchFamily="18" charset="0"/>
              </a:rPr>
              <a:t>Dévelopement d’une méthode de vente et de promotions spécialisé pour les manga.</a:t>
            </a:r>
            <a:endParaRPr lang="en-US" altLang="ja-JP" sz="2200" dirty="0">
              <a:solidFill>
                <a:srgbClr val="448FFE"/>
              </a:solidFill>
              <a:latin typeface="Georgia" panose="02040502050405020303" pitchFamily="18" charset="0"/>
            </a:endParaRPr>
          </a:p>
          <a:p>
            <a:pPr lvl="1">
              <a:lnSpc>
                <a:spcPct val="100000"/>
              </a:lnSpc>
              <a:buFont typeface="Wingdings" panose="05000000000000000000" pitchFamily="2" charset="2"/>
              <a:buChar char="ü"/>
            </a:pPr>
            <a:r>
              <a:rPr lang="en-US" altLang="ja-JP" sz="1900" dirty="0">
                <a:latin typeface="Georgia" panose="02040502050405020303" pitchFamily="18" charset="0"/>
              </a:rPr>
              <a:t>Either entire one volume (or more) or several chapters offered for free of charge reading, which enticed readers to buy the remainder of the same eBook manga title.</a:t>
            </a:r>
          </a:p>
          <a:p>
            <a:pPr marL="549360" lvl="2" indent="0">
              <a:lnSpc>
                <a:spcPct val="100000"/>
              </a:lnSpc>
              <a:spcAft>
                <a:spcPts val="201"/>
              </a:spcAft>
              <a:buClr>
                <a:srgbClr val="558BB8"/>
              </a:buClr>
              <a:buNone/>
            </a:pPr>
            <a:r>
              <a:rPr lang="en-US" altLang="ja-JP" sz="1700" spc="-1" dirty="0" err="1">
                <a:solidFill>
                  <a:srgbClr val="448FFE"/>
                </a:solidFill>
                <a:latin typeface="Georgia"/>
              </a:rPr>
              <a:t>Mise</a:t>
            </a:r>
            <a:r>
              <a:rPr lang="en-US" altLang="ja-JP" sz="1700" spc="-1" dirty="0">
                <a:solidFill>
                  <a:srgbClr val="448FFE"/>
                </a:solidFill>
                <a:latin typeface="Georgia"/>
              </a:rPr>
              <a:t> à disposition de(s) premier(s) volume(s) </a:t>
            </a:r>
            <a:r>
              <a:rPr lang="en-US" altLang="ja-JP" sz="1700" spc="-1" dirty="0" err="1">
                <a:solidFill>
                  <a:srgbClr val="448FFE"/>
                </a:solidFill>
                <a:latin typeface="Georgia"/>
              </a:rPr>
              <a:t>ou</a:t>
            </a:r>
            <a:r>
              <a:rPr lang="en-US" altLang="ja-JP" sz="1700" spc="-1" dirty="0">
                <a:solidFill>
                  <a:srgbClr val="448FFE"/>
                </a:solidFill>
                <a:latin typeface="Georgia"/>
              </a:rPr>
              <a:t> </a:t>
            </a:r>
            <a:r>
              <a:rPr lang="en-US" altLang="ja-JP" sz="1700" spc="-1" dirty="0" err="1">
                <a:solidFill>
                  <a:srgbClr val="448FFE"/>
                </a:solidFill>
                <a:latin typeface="Georgia"/>
              </a:rPr>
              <a:t>chapitre</a:t>
            </a:r>
            <a:r>
              <a:rPr lang="en-US" altLang="ja-JP" sz="1700" spc="-1" dirty="0">
                <a:solidFill>
                  <a:srgbClr val="448FFE"/>
                </a:solidFill>
                <a:latin typeface="Georgia"/>
              </a:rPr>
              <a:t>(s) </a:t>
            </a:r>
            <a:r>
              <a:rPr lang="en-US" altLang="ja-JP" sz="1700" spc="-1" dirty="0" err="1">
                <a:solidFill>
                  <a:srgbClr val="448FFE"/>
                </a:solidFill>
                <a:latin typeface="Georgia"/>
              </a:rPr>
              <a:t>gratuits</a:t>
            </a:r>
            <a:r>
              <a:rPr lang="en-US" altLang="ja-JP" sz="1700" spc="-1" dirty="0">
                <a:solidFill>
                  <a:srgbClr val="448FFE"/>
                </a:solidFill>
                <a:latin typeface="Georgia"/>
              </a:rPr>
              <a:t>, </a:t>
            </a:r>
            <a:r>
              <a:rPr lang="en-US" altLang="ja-JP" sz="1700" spc="-1" dirty="0" err="1">
                <a:solidFill>
                  <a:srgbClr val="448FFE"/>
                </a:solidFill>
                <a:latin typeface="Georgia"/>
              </a:rPr>
              <a:t>encourageant</a:t>
            </a:r>
            <a:r>
              <a:rPr lang="en-US" altLang="ja-JP" sz="1700" spc="-1" dirty="0">
                <a:solidFill>
                  <a:srgbClr val="448FFE"/>
                </a:solidFill>
                <a:latin typeface="Georgia"/>
              </a:rPr>
              <a:t> les </a:t>
            </a:r>
            <a:r>
              <a:rPr lang="en-US" altLang="ja-JP" sz="1700" spc="-1" dirty="0" err="1">
                <a:solidFill>
                  <a:srgbClr val="448FFE"/>
                </a:solidFill>
                <a:latin typeface="Georgia"/>
              </a:rPr>
              <a:t>lecteurs</a:t>
            </a:r>
            <a:r>
              <a:rPr lang="en-US" altLang="ja-JP" sz="1700" spc="-1" dirty="0">
                <a:solidFill>
                  <a:srgbClr val="448FFE"/>
                </a:solidFill>
                <a:latin typeface="Georgia"/>
              </a:rPr>
              <a:t> à </a:t>
            </a:r>
            <a:r>
              <a:rPr lang="en-US" altLang="ja-JP" sz="1700" spc="-1" dirty="0" err="1">
                <a:solidFill>
                  <a:srgbClr val="448FFE"/>
                </a:solidFill>
                <a:latin typeface="Georgia"/>
              </a:rPr>
              <a:t>acheter</a:t>
            </a:r>
            <a:r>
              <a:rPr lang="en-US" altLang="ja-JP" sz="1700" spc="-1" dirty="0">
                <a:solidFill>
                  <a:srgbClr val="448FFE"/>
                </a:solidFill>
                <a:latin typeface="Georgia"/>
              </a:rPr>
              <a:t> la suite.</a:t>
            </a:r>
            <a:endParaRPr lang="en-US" altLang="ja-JP" sz="1700" spc="-1" dirty="0">
              <a:solidFill>
                <a:srgbClr val="448FFE"/>
              </a:solidFill>
              <a:latin typeface="Arial"/>
            </a:endParaRPr>
          </a:p>
          <a:p>
            <a:pPr lvl="1">
              <a:lnSpc>
                <a:spcPct val="100000"/>
              </a:lnSpc>
              <a:buFont typeface="Wingdings" panose="05000000000000000000" pitchFamily="2" charset="2"/>
              <a:buChar char="ü"/>
            </a:pPr>
            <a:r>
              <a:rPr lang="en-US" altLang="ja-JP" sz="1900" dirty="0">
                <a:latin typeface="Georgia" panose="02040502050405020303" pitchFamily="18" charset="0"/>
              </a:rPr>
              <a:t>Wait a day, next free chapter available: Daily offer of a new chapter, but if you want to read the next chapter immediately, you need to purchase it.</a:t>
            </a:r>
          </a:p>
          <a:p>
            <a:pPr marL="548640" lvl="2" indent="0">
              <a:lnSpc>
                <a:spcPct val="100000"/>
              </a:lnSpc>
              <a:buNone/>
            </a:pPr>
            <a:r>
              <a:rPr lang="en-US" altLang="ja-JP" sz="1700" spc="-1" dirty="0" err="1">
                <a:solidFill>
                  <a:srgbClr val="448FFE"/>
                </a:solidFill>
                <a:latin typeface="Georgia"/>
              </a:rPr>
              <a:t>Gratuit</a:t>
            </a:r>
            <a:r>
              <a:rPr lang="en-US" altLang="ja-JP" sz="1700" spc="-1" dirty="0">
                <a:solidFill>
                  <a:srgbClr val="448FFE"/>
                </a:solidFill>
                <a:latin typeface="Georgia"/>
              </a:rPr>
              <a:t> </a:t>
            </a:r>
            <a:r>
              <a:rPr lang="en-US" altLang="ja-JP" sz="1700" spc="-1" dirty="0" err="1">
                <a:solidFill>
                  <a:srgbClr val="448FFE"/>
                </a:solidFill>
                <a:latin typeface="Georgia"/>
              </a:rPr>
              <a:t>si</a:t>
            </a:r>
            <a:r>
              <a:rPr lang="en-US" altLang="ja-JP" sz="1700" spc="-1" dirty="0">
                <a:solidFill>
                  <a:srgbClr val="448FFE"/>
                </a:solidFill>
                <a:latin typeface="Georgia"/>
              </a:rPr>
              <a:t> on attend: </a:t>
            </a:r>
            <a:r>
              <a:rPr lang="en-US" altLang="ja-JP" sz="1700" spc="-1" dirty="0" err="1">
                <a:solidFill>
                  <a:srgbClr val="448FFE"/>
                </a:solidFill>
                <a:latin typeface="Georgia"/>
              </a:rPr>
              <a:t>Chaque</a:t>
            </a:r>
            <a:r>
              <a:rPr lang="en-US" altLang="ja-JP" sz="1700" spc="-1" dirty="0">
                <a:solidFill>
                  <a:srgbClr val="448FFE"/>
                </a:solidFill>
                <a:latin typeface="Georgia"/>
              </a:rPr>
              <a:t> jour, un nouveau </a:t>
            </a:r>
            <a:r>
              <a:rPr lang="en-US" altLang="ja-JP" sz="1700" spc="-1" dirty="0" err="1">
                <a:solidFill>
                  <a:srgbClr val="448FFE"/>
                </a:solidFill>
                <a:latin typeface="Georgia"/>
              </a:rPr>
              <a:t>chapitre</a:t>
            </a:r>
            <a:r>
              <a:rPr lang="en-US" altLang="ja-JP" sz="1700" spc="-1" dirty="0">
                <a:solidFill>
                  <a:srgbClr val="448FFE"/>
                </a:solidFill>
                <a:latin typeface="Georgia"/>
              </a:rPr>
              <a:t> </a:t>
            </a:r>
            <a:r>
              <a:rPr lang="en-US" altLang="ja-JP" sz="1700" spc="-1" dirty="0" err="1">
                <a:solidFill>
                  <a:srgbClr val="448FFE"/>
                </a:solidFill>
                <a:latin typeface="Georgia"/>
              </a:rPr>
              <a:t>gratuit</a:t>
            </a:r>
            <a:r>
              <a:rPr lang="en-US" altLang="ja-JP" sz="1700" spc="-1" dirty="0">
                <a:solidFill>
                  <a:srgbClr val="448FFE"/>
                </a:solidFill>
                <a:latin typeface="Georgia"/>
              </a:rPr>
              <a:t>, </a:t>
            </a:r>
            <a:r>
              <a:rPr lang="en-US" altLang="ja-JP" sz="1700" spc="-1" dirty="0" err="1">
                <a:solidFill>
                  <a:srgbClr val="448FFE"/>
                </a:solidFill>
                <a:latin typeface="Georgia"/>
              </a:rPr>
              <a:t>mais</a:t>
            </a:r>
            <a:r>
              <a:rPr lang="en-US" altLang="ja-JP" sz="1700" spc="-1" dirty="0">
                <a:solidFill>
                  <a:srgbClr val="448FFE"/>
                </a:solidFill>
                <a:latin typeface="Georgia"/>
              </a:rPr>
              <a:t> pour lire le prochain </a:t>
            </a:r>
            <a:r>
              <a:rPr lang="en-US" altLang="ja-JP" sz="1700" spc="-1" dirty="0" err="1">
                <a:solidFill>
                  <a:srgbClr val="448FFE"/>
                </a:solidFill>
                <a:latin typeface="Georgia"/>
              </a:rPr>
              <a:t>immédiatement</a:t>
            </a:r>
            <a:r>
              <a:rPr lang="en-US" altLang="ja-JP" sz="1700" spc="-1" dirty="0">
                <a:solidFill>
                  <a:srgbClr val="448FFE"/>
                </a:solidFill>
                <a:latin typeface="Georgia"/>
              </a:rPr>
              <a:t>, </a:t>
            </a:r>
            <a:r>
              <a:rPr lang="en-US" altLang="ja-JP" sz="1700" spc="-1" dirty="0" err="1">
                <a:solidFill>
                  <a:srgbClr val="448FFE"/>
                </a:solidFill>
                <a:latin typeface="Georgia"/>
              </a:rPr>
              <a:t>il</a:t>
            </a:r>
            <a:r>
              <a:rPr lang="en-US" altLang="ja-JP" sz="1700" spc="-1" dirty="0">
                <a:solidFill>
                  <a:srgbClr val="448FFE"/>
                </a:solidFill>
                <a:latin typeface="Georgia"/>
              </a:rPr>
              <a:t> </a:t>
            </a:r>
            <a:r>
              <a:rPr lang="en-US" altLang="ja-JP" sz="1700" spc="-1" dirty="0" err="1">
                <a:solidFill>
                  <a:srgbClr val="448FFE"/>
                </a:solidFill>
                <a:latin typeface="Georgia"/>
              </a:rPr>
              <a:t>faut</a:t>
            </a:r>
            <a:r>
              <a:rPr lang="en-US" altLang="ja-JP" sz="1700" spc="-1" dirty="0">
                <a:solidFill>
                  <a:srgbClr val="448FFE"/>
                </a:solidFill>
                <a:latin typeface="Georgia"/>
              </a:rPr>
              <a:t> payer.</a:t>
            </a:r>
            <a:endParaRPr lang="en-US" altLang="ja-JP" sz="1700" dirty="0">
              <a:solidFill>
                <a:srgbClr val="448FFE"/>
              </a:solidFill>
              <a:latin typeface="Georgia" panose="02040502050405020303" pitchFamily="18" charset="0"/>
            </a:endParaRPr>
          </a:p>
          <a:p>
            <a:pPr lvl="1">
              <a:lnSpc>
                <a:spcPct val="100000"/>
              </a:lnSpc>
              <a:buFont typeface="Wingdings" panose="05000000000000000000" pitchFamily="2" charset="2"/>
              <a:buChar char="ü"/>
            </a:pPr>
            <a:r>
              <a:rPr lang="en-US" altLang="ja-JP" sz="1900" dirty="0">
                <a:latin typeface="Georgia" panose="02040502050405020303" pitchFamily="18" charset="0"/>
              </a:rPr>
              <a:t>Manga magazines traditionally a marketing vehicle of manga stories turned to free web apps to promote sales of </a:t>
            </a:r>
            <a:r>
              <a:rPr lang="en-US" altLang="ja-JP" sz="1900" dirty="0" err="1">
                <a:latin typeface="Georgia" panose="02040502050405020303" pitchFamily="18" charset="0"/>
              </a:rPr>
              <a:t>eManga</a:t>
            </a:r>
            <a:r>
              <a:rPr lang="en-US" altLang="ja-JP" sz="1900" dirty="0">
                <a:latin typeface="Georgia" panose="02040502050405020303" pitchFamily="18" charset="0"/>
              </a:rPr>
              <a:t> titles.</a:t>
            </a:r>
          </a:p>
          <a:p>
            <a:pPr marL="548640" lvl="2" indent="0">
              <a:lnSpc>
                <a:spcPct val="100000"/>
              </a:lnSpc>
              <a:buNone/>
            </a:pPr>
            <a:r>
              <a:rPr lang="en-US" altLang="ja-JP" sz="1700" spc="-1" dirty="0">
                <a:solidFill>
                  <a:srgbClr val="448FFE"/>
                </a:solidFill>
                <a:latin typeface="Georgia"/>
              </a:rPr>
              <a:t>Les magazines Manga, source </a:t>
            </a:r>
            <a:r>
              <a:rPr lang="en-US" altLang="ja-JP" sz="1700" spc="-1" dirty="0" err="1">
                <a:solidFill>
                  <a:srgbClr val="448FFE"/>
                </a:solidFill>
                <a:latin typeface="Georgia"/>
              </a:rPr>
              <a:t>traditionelle</a:t>
            </a:r>
            <a:r>
              <a:rPr lang="en-US" altLang="ja-JP" sz="1700" spc="-1" dirty="0">
                <a:solidFill>
                  <a:srgbClr val="448FFE"/>
                </a:solidFill>
                <a:latin typeface="Georgia"/>
              </a:rPr>
              <a:t> de </a:t>
            </a:r>
            <a:r>
              <a:rPr lang="en-US" altLang="ja-JP" sz="1700" spc="-1" dirty="0" err="1">
                <a:solidFill>
                  <a:srgbClr val="448FFE"/>
                </a:solidFill>
                <a:latin typeface="Georgia"/>
              </a:rPr>
              <a:t>marketting</a:t>
            </a:r>
            <a:r>
              <a:rPr lang="en-US" altLang="ja-JP" sz="1700" spc="-1" dirty="0">
                <a:solidFill>
                  <a:srgbClr val="448FFE"/>
                </a:solidFill>
                <a:latin typeface="Georgia"/>
              </a:rPr>
              <a:t> pour les </a:t>
            </a:r>
            <a:r>
              <a:rPr lang="en-US" altLang="ja-JP" sz="1700" spc="-1" dirty="0" err="1">
                <a:solidFill>
                  <a:srgbClr val="448FFE"/>
                </a:solidFill>
                <a:latin typeface="Georgia"/>
              </a:rPr>
              <a:t>mangas</a:t>
            </a:r>
            <a:r>
              <a:rPr lang="en-US" altLang="ja-JP" sz="1700" spc="-1" dirty="0">
                <a:solidFill>
                  <a:srgbClr val="448FFE"/>
                </a:solidFill>
                <a:latin typeface="Georgia"/>
              </a:rPr>
              <a:t>, </a:t>
            </a:r>
            <a:r>
              <a:rPr lang="en-US" altLang="ja-JP" sz="1700" spc="-1" dirty="0" err="1">
                <a:solidFill>
                  <a:srgbClr val="448FFE"/>
                </a:solidFill>
                <a:latin typeface="Georgia"/>
              </a:rPr>
              <a:t>sont</a:t>
            </a:r>
            <a:r>
              <a:rPr lang="en-US" altLang="ja-JP" sz="1700" spc="-1" dirty="0">
                <a:solidFill>
                  <a:srgbClr val="448FFE"/>
                </a:solidFill>
                <a:latin typeface="Georgia"/>
              </a:rPr>
              <a:t> </a:t>
            </a:r>
            <a:r>
              <a:rPr lang="en-US" altLang="ja-JP" sz="1700" spc="-1" dirty="0" err="1">
                <a:solidFill>
                  <a:srgbClr val="448FFE"/>
                </a:solidFill>
                <a:latin typeface="Georgia"/>
              </a:rPr>
              <a:t>remplacés</a:t>
            </a:r>
            <a:r>
              <a:rPr lang="en-US" altLang="ja-JP" sz="1700" spc="-1" dirty="0">
                <a:solidFill>
                  <a:srgbClr val="448FFE"/>
                </a:solidFill>
                <a:latin typeface="Georgia"/>
              </a:rPr>
              <a:t> par des </a:t>
            </a:r>
            <a:r>
              <a:rPr lang="en-US" altLang="ja-JP" sz="1700" spc="-1" dirty="0" err="1">
                <a:solidFill>
                  <a:srgbClr val="448FFE"/>
                </a:solidFill>
                <a:latin typeface="Georgia"/>
              </a:rPr>
              <a:t>applis</a:t>
            </a:r>
            <a:r>
              <a:rPr lang="en-US" altLang="ja-JP" sz="1700" spc="-1" dirty="0">
                <a:solidFill>
                  <a:srgbClr val="448FFE"/>
                </a:solidFill>
                <a:latin typeface="Georgia"/>
              </a:rPr>
              <a:t> </a:t>
            </a:r>
            <a:r>
              <a:rPr lang="en-US" altLang="ja-JP" sz="1700" spc="-1" dirty="0" err="1">
                <a:solidFill>
                  <a:srgbClr val="448FFE"/>
                </a:solidFill>
                <a:latin typeface="Georgia"/>
              </a:rPr>
              <a:t>gratuites</a:t>
            </a:r>
            <a:r>
              <a:rPr lang="en-US" altLang="ja-JP" sz="1700" spc="-1" dirty="0">
                <a:solidFill>
                  <a:srgbClr val="448FFE"/>
                </a:solidFill>
                <a:latin typeface="Georgia"/>
              </a:rPr>
              <a:t>.</a:t>
            </a:r>
            <a:endParaRPr lang="en-US" altLang="ja-JP" sz="1700" dirty="0">
              <a:solidFill>
                <a:srgbClr val="448FFE"/>
              </a:solidFill>
              <a:latin typeface="Georgia" panose="02040502050405020303" pitchFamily="18" charset="0"/>
            </a:endParaRPr>
          </a:p>
        </p:txBody>
      </p:sp>
      <p:sp>
        <p:nvSpPr>
          <p:cNvPr id="4" name="スライド番号プレースホルダー 3">
            <a:extLst>
              <a:ext uri="{FF2B5EF4-FFF2-40B4-BE49-F238E27FC236}">
                <a16:creationId xmlns:a16="http://schemas.microsoft.com/office/drawing/2014/main" id="{0F4B7D43-87B7-4A22-AE5A-E8FE4FFCEC1F}"/>
              </a:ext>
            </a:extLst>
          </p:cNvPr>
          <p:cNvSpPr>
            <a:spLocks noGrp="1"/>
          </p:cNvSpPr>
          <p:nvPr>
            <p:ph type="sldNum" sz="quarter" idx="12"/>
          </p:nvPr>
        </p:nvSpPr>
        <p:spPr>
          <a:xfrm>
            <a:off x="11311128" y="6272784"/>
            <a:ext cx="640080" cy="365125"/>
          </a:xfrm>
        </p:spPr>
        <p:txBody>
          <a:bodyPr>
            <a:normAutofit/>
          </a:bodyPr>
          <a:lstStyle/>
          <a:p>
            <a:pPr>
              <a:spcAft>
                <a:spcPts val="600"/>
              </a:spcAft>
            </a:pPr>
            <a:fld id="{4FAB73BC-B049-4115-A692-8D63A059BFB8}" type="slidenum">
              <a:rPr lang="en-US" smtClean="0"/>
              <a:pPr>
                <a:spcAft>
                  <a:spcPts val="600"/>
                </a:spcAft>
              </a:pPr>
              <a:t>10</a:t>
            </a:fld>
            <a:endParaRPr lang="en-US"/>
          </a:p>
        </p:txBody>
      </p:sp>
      <p:pic>
        <p:nvPicPr>
          <p:cNvPr id="5" name="図 4">
            <a:extLst>
              <a:ext uri="{FF2B5EF4-FFF2-40B4-BE49-F238E27FC236}">
                <a16:creationId xmlns:a16="http://schemas.microsoft.com/office/drawing/2014/main" id="{63C61B85-0C39-4EF5-9253-6EC099A6934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018520" y="382171"/>
            <a:ext cx="835703" cy="835703"/>
          </a:xfrm>
          <a:prstGeom prst="rect">
            <a:avLst/>
          </a:prstGeom>
        </p:spPr>
      </p:pic>
      <p:sp>
        <p:nvSpPr>
          <p:cNvPr id="11" name="Rectangle 7"/>
          <p:cNvSpPr/>
          <p:nvPr/>
        </p:nvSpPr>
        <p:spPr>
          <a:xfrm>
            <a:off x="0" y="1"/>
            <a:ext cx="4348480" cy="6857999"/>
          </a:xfrm>
          <a:prstGeom prst="rect">
            <a:avLst/>
          </a:prstGeom>
          <a:blipFill dpi="0" rotWithShape="1">
            <a:blip r:embed="rId3">
              <a:alphaModFix amt="60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タイトル 1">
            <a:extLst>
              <a:ext uri="{FF2B5EF4-FFF2-40B4-BE49-F238E27FC236}">
                <a16:creationId xmlns:a16="http://schemas.microsoft.com/office/drawing/2014/main" id="{5D617B8F-AE51-494D-9BAA-CF458FCE0BDB}"/>
              </a:ext>
            </a:extLst>
          </p:cNvPr>
          <p:cNvSpPr>
            <a:spLocks noGrp="1"/>
          </p:cNvSpPr>
          <p:nvPr>
            <p:ph type="title"/>
          </p:nvPr>
        </p:nvSpPr>
        <p:spPr>
          <a:xfrm>
            <a:off x="361564" y="561169"/>
            <a:ext cx="3686312" cy="5528734"/>
          </a:xfrm>
        </p:spPr>
        <p:txBody>
          <a:bodyPr>
            <a:normAutofit/>
          </a:bodyPr>
          <a:lstStyle/>
          <a:p>
            <a:pPr algn="r"/>
            <a:r>
              <a:rPr lang="en-US" altLang="ja-JP" sz="4000" dirty="0">
                <a:solidFill>
                  <a:schemeClr val="tx1">
                    <a:lumMod val="65000"/>
                    <a:lumOff val="35000"/>
                  </a:schemeClr>
                </a:solidFill>
              </a:rPr>
              <a:t>Large number of </a:t>
            </a:r>
            <a:r>
              <a:rPr lang="en-US" altLang="ja-JP" sz="4000" dirty="0" err="1">
                <a:solidFill>
                  <a:schemeClr val="tx1">
                    <a:lumMod val="65000"/>
                    <a:lumOff val="35000"/>
                  </a:schemeClr>
                </a:solidFill>
              </a:rPr>
              <a:t>eManga</a:t>
            </a:r>
            <a:r>
              <a:rPr lang="en-US" altLang="ja-JP" sz="4000" dirty="0">
                <a:solidFill>
                  <a:schemeClr val="tx1">
                    <a:lumMod val="65000"/>
                    <a:lumOff val="35000"/>
                  </a:schemeClr>
                </a:solidFill>
              </a:rPr>
              <a:t/>
            </a:r>
            <a:br>
              <a:rPr lang="en-US" altLang="ja-JP" sz="4000" dirty="0">
                <a:solidFill>
                  <a:schemeClr val="tx1">
                    <a:lumMod val="65000"/>
                    <a:lumOff val="35000"/>
                  </a:schemeClr>
                </a:solidFill>
              </a:rPr>
            </a:br>
            <a:r>
              <a:rPr lang="en-US" altLang="ja-JP" sz="4000" dirty="0">
                <a:solidFill>
                  <a:schemeClr val="tx1">
                    <a:lumMod val="65000"/>
                    <a:lumOff val="35000"/>
                  </a:schemeClr>
                </a:solidFill>
              </a:rPr>
              <a:t>Stores</a:t>
            </a:r>
            <a:br>
              <a:rPr lang="en-US" altLang="ja-JP" sz="4000" dirty="0">
                <a:solidFill>
                  <a:schemeClr val="tx1">
                    <a:lumMod val="65000"/>
                    <a:lumOff val="35000"/>
                  </a:schemeClr>
                </a:solidFill>
              </a:rPr>
            </a:br>
            <a:r>
              <a:rPr lang="en-US" altLang="ja-JP" sz="4000" dirty="0">
                <a:solidFill>
                  <a:schemeClr val="tx1">
                    <a:lumMod val="65000"/>
                    <a:lumOff val="35000"/>
                  </a:schemeClr>
                </a:solidFill>
              </a:rPr>
              <a:t>in Japan</a:t>
            </a:r>
            <a:r>
              <a:rPr lang="ja-JP" altLang="en-US" sz="4000" dirty="0">
                <a:solidFill>
                  <a:schemeClr val="tx1">
                    <a:lumMod val="65000"/>
                    <a:lumOff val="35000"/>
                  </a:schemeClr>
                </a:solidFill>
              </a:rPr>
              <a:t>　</a:t>
            </a:r>
            <a:r>
              <a:rPr lang="en-US" altLang="ja-JP" sz="4000" dirty="0">
                <a:solidFill>
                  <a:schemeClr val="tx1">
                    <a:lumMod val="65000"/>
                    <a:lumOff val="35000"/>
                  </a:schemeClr>
                </a:solidFill>
              </a:rPr>
              <a:t>1 </a:t>
            </a:r>
            <a:r>
              <a:rPr kumimoji="1" lang="en-US" altLang="ja-JP" sz="4400" dirty="0">
                <a:solidFill>
                  <a:schemeClr val="tx1">
                    <a:lumMod val="65000"/>
                    <a:lumOff val="35000"/>
                  </a:schemeClr>
                </a:solidFill>
              </a:rPr>
              <a:t/>
            </a:r>
            <a:br>
              <a:rPr kumimoji="1" lang="en-US" altLang="ja-JP" sz="4400" dirty="0">
                <a:solidFill>
                  <a:schemeClr val="tx1">
                    <a:lumMod val="65000"/>
                    <a:lumOff val="35000"/>
                  </a:schemeClr>
                </a:solidFill>
              </a:rPr>
            </a:br>
            <a:r>
              <a:rPr kumimoji="1" lang="ja-JP" altLang="en-US" sz="1600" dirty="0">
                <a:solidFill>
                  <a:srgbClr val="FFFFFF"/>
                </a:solidFill>
              </a:rPr>
              <a:t>　</a:t>
            </a:r>
            <a:r>
              <a:rPr kumimoji="1" lang="en-US" altLang="ja-JP" sz="1600" dirty="0">
                <a:solidFill>
                  <a:srgbClr val="FFFFFF"/>
                </a:solidFill>
              </a:rPr>
              <a:t/>
            </a:r>
            <a:br>
              <a:rPr kumimoji="1" lang="en-US" altLang="ja-JP" sz="1600" dirty="0">
                <a:solidFill>
                  <a:srgbClr val="FFFFFF"/>
                </a:solidFill>
              </a:rPr>
            </a:br>
            <a:r>
              <a:rPr lang="fr-FR" altLang="ja-JP" sz="2800" dirty="0">
                <a:solidFill>
                  <a:srgbClr val="0070C0"/>
                </a:solidFill>
              </a:rPr>
              <a:t>Beaucoup de boutiques  d’eManga au Japon</a:t>
            </a:r>
            <a:r>
              <a:rPr lang="ja-JP" altLang="en-US" sz="2800" dirty="0">
                <a:solidFill>
                  <a:srgbClr val="0070C0"/>
                </a:solidFill>
              </a:rPr>
              <a:t>　</a:t>
            </a:r>
            <a:r>
              <a:rPr lang="en-US" altLang="ja-JP" sz="2800" dirty="0">
                <a:solidFill>
                  <a:srgbClr val="0070C0"/>
                </a:solidFill>
              </a:rPr>
              <a:t>1</a:t>
            </a:r>
            <a:endParaRPr kumimoji="1" lang="ja-JP" altLang="en-US" sz="2800" dirty="0">
              <a:solidFill>
                <a:srgbClr val="0070C0"/>
              </a:solidFill>
            </a:endParaRPr>
          </a:p>
        </p:txBody>
      </p:sp>
    </p:spTree>
    <p:extLst>
      <p:ext uri="{BB962C8B-B14F-4D97-AF65-F5344CB8AC3E}">
        <p14:creationId xmlns:p14="http://schemas.microsoft.com/office/powerpoint/2010/main" val="1942347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30731816-AC46-48FB-9DE8-194BE246E0EC}"/>
              </a:ext>
            </a:extLst>
          </p:cNvPr>
          <p:cNvSpPr>
            <a:spLocks noGrp="1"/>
          </p:cNvSpPr>
          <p:nvPr>
            <p:ph idx="1"/>
          </p:nvPr>
        </p:nvSpPr>
        <p:spPr>
          <a:xfrm>
            <a:off x="4599092" y="359346"/>
            <a:ext cx="6241628" cy="6096000"/>
          </a:xfrm>
        </p:spPr>
        <p:txBody>
          <a:bodyPr anchor="ctr">
            <a:normAutofit/>
          </a:bodyPr>
          <a:lstStyle/>
          <a:p>
            <a:pPr marL="0" indent="0" algn="ctr">
              <a:lnSpc>
                <a:spcPct val="100000"/>
              </a:lnSpc>
              <a:buNone/>
            </a:pPr>
            <a:r>
              <a:rPr lang="en-US" altLang="ja-JP" sz="3600" b="1" dirty="0">
                <a:latin typeface="Georgia" panose="02040502050405020303" pitchFamily="18" charset="0"/>
              </a:rPr>
              <a:t>Amazon has not been good</a:t>
            </a:r>
            <a:r>
              <a:rPr lang="ja-JP" altLang="en-US" sz="3600" b="1" dirty="0">
                <a:latin typeface="Georgia" panose="02040502050405020303" pitchFamily="18" charset="0"/>
              </a:rPr>
              <a:t> </a:t>
            </a:r>
            <a:r>
              <a:rPr lang="en-US" altLang="ja-JP" sz="3600" b="1" dirty="0">
                <a:latin typeface="Georgia" panose="02040502050405020303" pitchFamily="18" charset="0"/>
              </a:rPr>
              <a:t> at manga sales.</a:t>
            </a:r>
          </a:p>
          <a:p>
            <a:pPr marL="0" indent="0" algn="ctr">
              <a:lnSpc>
                <a:spcPct val="100000"/>
              </a:lnSpc>
              <a:buNone/>
            </a:pPr>
            <a:r>
              <a:rPr lang="en-US" altLang="ja-JP" sz="2800" b="1" spc="-1" dirty="0">
                <a:solidFill>
                  <a:srgbClr val="448FFE"/>
                </a:solidFill>
                <a:latin typeface="Georgia"/>
              </a:rPr>
              <a:t>Amazon </a:t>
            </a:r>
            <a:r>
              <a:rPr lang="en-US" altLang="ja-JP" sz="2800" b="1" spc="-1" dirty="0" err="1">
                <a:solidFill>
                  <a:srgbClr val="448FFE"/>
                </a:solidFill>
                <a:latin typeface="Georgia"/>
              </a:rPr>
              <a:t>n’a</a:t>
            </a:r>
            <a:r>
              <a:rPr lang="en-US" altLang="ja-JP" sz="2800" b="1" spc="-1" dirty="0">
                <a:solidFill>
                  <a:srgbClr val="448FFE"/>
                </a:solidFill>
                <a:latin typeface="Georgia"/>
              </a:rPr>
              <a:t> pas de bon </a:t>
            </a:r>
            <a:r>
              <a:rPr lang="en-US" altLang="ja-JP" sz="2800" b="1" spc="-1" dirty="0" err="1">
                <a:solidFill>
                  <a:srgbClr val="448FFE"/>
                </a:solidFill>
                <a:latin typeface="Georgia"/>
              </a:rPr>
              <a:t>résultats</a:t>
            </a:r>
            <a:r>
              <a:rPr lang="en-US" altLang="ja-JP" sz="2800" b="1" spc="-1" dirty="0">
                <a:solidFill>
                  <a:srgbClr val="448FFE"/>
                </a:solidFill>
                <a:latin typeface="Georgia"/>
              </a:rPr>
              <a:t> </a:t>
            </a:r>
            <a:r>
              <a:rPr lang="en-US" altLang="ja-JP" sz="2800" b="1" spc="-1" dirty="0" err="1">
                <a:solidFill>
                  <a:srgbClr val="448FFE"/>
                </a:solidFill>
                <a:latin typeface="Georgia"/>
              </a:rPr>
              <a:t>en</a:t>
            </a:r>
            <a:r>
              <a:rPr lang="en-US" altLang="ja-JP" sz="2800" b="1" spc="-1" dirty="0">
                <a:solidFill>
                  <a:srgbClr val="448FFE"/>
                </a:solidFill>
                <a:latin typeface="Georgia"/>
              </a:rPr>
              <a:t> </a:t>
            </a:r>
            <a:r>
              <a:rPr lang="en-US" altLang="ja-JP" sz="2800" b="1" spc="-1" dirty="0" err="1">
                <a:solidFill>
                  <a:srgbClr val="448FFE"/>
                </a:solidFill>
                <a:latin typeface="Georgia"/>
              </a:rPr>
              <a:t>ventes</a:t>
            </a:r>
            <a:r>
              <a:rPr lang="en-US" altLang="ja-JP" sz="2800" b="1" spc="-1" dirty="0">
                <a:solidFill>
                  <a:srgbClr val="448FFE"/>
                </a:solidFill>
                <a:latin typeface="Georgia"/>
              </a:rPr>
              <a:t> de manga.</a:t>
            </a:r>
            <a:endParaRPr lang="en-US" altLang="ja-JP" sz="2800" b="1" spc="-1" dirty="0">
              <a:solidFill>
                <a:srgbClr val="448FFE"/>
              </a:solidFill>
              <a:latin typeface="Arial"/>
            </a:endParaRPr>
          </a:p>
          <a:p>
            <a:pPr marL="0" indent="0" algn="ctr">
              <a:lnSpc>
                <a:spcPct val="100000"/>
              </a:lnSpc>
              <a:buNone/>
            </a:pPr>
            <a:endParaRPr lang="en-US" altLang="ja-JP" sz="4000" dirty="0">
              <a:latin typeface="Georgia" panose="02040502050405020303" pitchFamily="18" charset="0"/>
            </a:endParaRPr>
          </a:p>
          <a:p>
            <a:pPr marL="0" indent="0" algn="ctr">
              <a:lnSpc>
                <a:spcPct val="100000"/>
              </a:lnSpc>
              <a:buNone/>
            </a:pPr>
            <a:endParaRPr lang="en-US" altLang="ja-JP" sz="4000" dirty="0">
              <a:latin typeface="Georgia" panose="02040502050405020303" pitchFamily="18" charset="0"/>
            </a:endParaRPr>
          </a:p>
          <a:p>
            <a:pPr marL="0" indent="0" algn="ctr">
              <a:lnSpc>
                <a:spcPct val="100000"/>
              </a:lnSpc>
              <a:spcBef>
                <a:spcPts val="0"/>
              </a:spcBef>
              <a:buNone/>
            </a:pPr>
            <a:r>
              <a:rPr lang="en-US" altLang="ja-JP" sz="2800" b="1" dirty="0">
                <a:solidFill>
                  <a:schemeClr val="accent2">
                    <a:lumMod val="50000"/>
                  </a:schemeClr>
                </a:solidFill>
                <a:latin typeface="Georgia" panose="02040502050405020303" pitchFamily="18" charset="0"/>
              </a:rPr>
              <a:t>One of the very few eBook markets in the world where the share of Kindle is not high.</a:t>
            </a:r>
          </a:p>
          <a:p>
            <a:pPr marL="0" indent="0" algn="ctr">
              <a:lnSpc>
                <a:spcPct val="100000"/>
              </a:lnSpc>
              <a:spcBef>
                <a:spcPts val="0"/>
              </a:spcBef>
              <a:buNone/>
            </a:pPr>
            <a:r>
              <a:rPr lang="en-US" altLang="ja-JP" b="1" spc="-1" dirty="0">
                <a:solidFill>
                  <a:srgbClr val="448FFE"/>
                </a:solidFill>
                <a:latin typeface="Georgia"/>
              </a:rPr>
              <a:t>Un des </a:t>
            </a:r>
            <a:r>
              <a:rPr lang="en-US" altLang="ja-JP" b="1" spc="-1" dirty="0" err="1">
                <a:solidFill>
                  <a:srgbClr val="448FFE"/>
                </a:solidFill>
                <a:latin typeface="Georgia"/>
              </a:rPr>
              <a:t>très</a:t>
            </a:r>
            <a:r>
              <a:rPr lang="en-US" altLang="ja-JP" b="1" spc="-1" dirty="0">
                <a:solidFill>
                  <a:srgbClr val="448FFE"/>
                </a:solidFill>
                <a:latin typeface="Georgia"/>
              </a:rPr>
              <a:t> </a:t>
            </a:r>
            <a:r>
              <a:rPr lang="en-US" altLang="ja-JP" b="1" spc="-1" dirty="0" err="1">
                <a:solidFill>
                  <a:srgbClr val="448FFE"/>
                </a:solidFill>
                <a:latin typeface="Georgia"/>
              </a:rPr>
              <a:t>rares</a:t>
            </a:r>
            <a:r>
              <a:rPr lang="en-US" altLang="ja-JP" b="1" spc="-1" dirty="0">
                <a:solidFill>
                  <a:srgbClr val="448FFE"/>
                </a:solidFill>
                <a:latin typeface="Georgia"/>
              </a:rPr>
              <a:t> </a:t>
            </a:r>
            <a:r>
              <a:rPr lang="en-US" altLang="ja-JP" b="1" spc="-1" dirty="0" err="1">
                <a:solidFill>
                  <a:srgbClr val="448FFE"/>
                </a:solidFill>
                <a:latin typeface="Georgia"/>
              </a:rPr>
              <a:t>marchés</a:t>
            </a:r>
            <a:r>
              <a:rPr lang="en-US" altLang="ja-JP" b="1" spc="-1" dirty="0">
                <a:solidFill>
                  <a:srgbClr val="448FFE"/>
                </a:solidFill>
                <a:latin typeface="Georgia"/>
              </a:rPr>
              <a:t> au monde </a:t>
            </a:r>
            <a:r>
              <a:rPr lang="en-US" altLang="ja-JP" b="1" spc="-1" dirty="0" err="1">
                <a:solidFill>
                  <a:srgbClr val="448FFE"/>
                </a:solidFill>
                <a:latin typeface="Georgia"/>
              </a:rPr>
              <a:t>dans</a:t>
            </a:r>
            <a:r>
              <a:rPr lang="en-US" altLang="ja-JP" b="1" spc="-1" dirty="0">
                <a:solidFill>
                  <a:srgbClr val="448FFE"/>
                </a:solidFill>
                <a:latin typeface="Georgia"/>
              </a:rPr>
              <a:t> </a:t>
            </a:r>
            <a:r>
              <a:rPr lang="en-US" altLang="ja-JP" b="1" spc="-1" dirty="0" err="1">
                <a:solidFill>
                  <a:srgbClr val="448FFE"/>
                </a:solidFill>
                <a:latin typeface="Georgia"/>
              </a:rPr>
              <a:t>lequel</a:t>
            </a:r>
            <a:r>
              <a:rPr lang="en-US" altLang="ja-JP" b="1" spc="-1" dirty="0">
                <a:solidFill>
                  <a:srgbClr val="448FFE"/>
                </a:solidFill>
                <a:latin typeface="Georgia"/>
              </a:rPr>
              <a:t> le Kindle </a:t>
            </a:r>
            <a:r>
              <a:rPr lang="en-US" altLang="ja-JP" b="1" spc="-1" dirty="0" err="1">
                <a:solidFill>
                  <a:srgbClr val="448FFE"/>
                </a:solidFill>
                <a:latin typeface="Georgia"/>
              </a:rPr>
              <a:t>n’a</a:t>
            </a:r>
            <a:r>
              <a:rPr lang="en-US" altLang="ja-JP" b="1" spc="-1" dirty="0">
                <a:solidFill>
                  <a:srgbClr val="448FFE"/>
                </a:solidFill>
                <a:latin typeface="Georgia"/>
              </a:rPr>
              <a:t> pas </a:t>
            </a:r>
            <a:r>
              <a:rPr lang="en-US" altLang="ja-JP" b="1" spc="-1" dirty="0" err="1">
                <a:solidFill>
                  <a:srgbClr val="448FFE"/>
                </a:solidFill>
                <a:latin typeface="Georgia"/>
              </a:rPr>
              <a:t>une</a:t>
            </a:r>
            <a:r>
              <a:rPr lang="en-US" altLang="ja-JP" b="1" spc="-1" dirty="0">
                <a:solidFill>
                  <a:srgbClr val="448FFE"/>
                </a:solidFill>
                <a:latin typeface="Georgia"/>
              </a:rPr>
              <a:t> part </a:t>
            </a:r>
            <a:r>
              <a:rPr lang="en-US" altLang="ja-JP" b="1" spc="-1" dirty="0" err="1">
                <a:solidFill>
                  <a:srgbClr val="448FFE"/>
                </a:solidFill>
                <a:latin typeface="Georgia"/>
              </a:rPr>
              <a:t>importante</a:t>
            </a:r>
            <a:r>
              <a:rPr lang="en-US" altLang="ja-JP" b="1" spc="-1" dirty="0">
                <a:solidFill>
                  <a:srgbClr val="448FFE"/>
                </a:solidFill>
                <a:latin typeface="Georgia"/>
              </a:rPr>
              <a:t>.</a:t>
            </a:r>
            <a:endParaRPr lang="en-US" altLang="ja-JP" spc="-1" dirty="0">
              <a:solidFill>
                <a:srgbClr val="448FFE"/>
              </a:solidFill>
              <a:latin typeface="Arial"/>
            </a:endParaRPr>
          </a:p>
          <a:p>
            <a:pPr marL="0" indent="0" algn="ctr">
              <a:lnSpc>
                <a:spcPct val="100000"/>
              </a:lnSpc>
              <a:spcBef>
                <a:spcPts val="0"/>
              </a:spcBef>
              <a:buNone/>
            </a:pPr>
            <a:endParaRPr lang="en-US" altLang="ja-JP" sz="2400" b="1" dirty="0">
              <a:solidFill>
                <a:schemeClr val="accent2">
                  <a:lumMod val="50000"/>
                </a:schemeClr>
              </a:solidFill>
              <a:latin typeface="Georgia" panose="02040502050405020303" pitchFamily="18" charset="0"/>
            </a:endParaRPr>
          </a:p>
        </p:txBody>
      </p:sp>
      <p:sp>
        <p:nvSpPr>
          <p:cNvPr id="4" name="スライド番号プレースホルダー 3">
            <a:extLst>
              <a:ext uri="{FF2B5EF4-FFF2-40B4-BE49-F238E27FC236}">
                <a16:creationId xmlns:a16="http://schemas.microsoft.com/office/drawing/2014/main" id="{0F4B7D43-87B7-4A22-AE5A-E8FE4FFCEC1F}"/>
              </a:ext>
            </a:extLst>
          </p:cNvPr>
          <p:cNvSpPr>
            <a:spLocks noGrp="1"/>
          </p:cNvSpPr>
          <p:nvPr>
            <p:ph type="sldNum" sz="quarter" idx="12"/>
          </p:nvPr>
        </p:nvSpPr>
        <p:spPr>
          <a:xfrm>
            <a:off x="11311128" y="6272784"/>
            <a:ext cx="640080" cy="365125"/>
          </a:xfrm>
        </p:spPr>
        <p:txBody>
          <a:bodyPr>
            <a:normAutofit/>
          </a:bodyPr>
          <a:lstStyle/>
          <a:p>
            <a:pPr>
              <a:spcAft>
                <a:spcPts val="600"/>
              </a:spcAft>
            </a:pPr>
            <a:fld id="{4FAB73BC-B049-4115-A692-8D63A059BFB8}" type="slidenum">
              <a:rPr lang="en-US" smtClean="0"/>
              <a:pPr>
                <a:spcAft>
                  <a:spcPts val="600"/>
                </a:spcAft>
              </a:pPr>
              <a:t>11</a:t>
            </a:fld>
            <a:endParaRPr lang="en-US"/>
          </a:p>
        </p:txBody>
      </p:sp>
      <p:pic>
        <p:nvPicPr>
          <p:cNvPr id="5" name="図 4">
            <a:extLst>
              <a:ext uri="{FF2B5EF4-FFF2-40B4-BE49-F238E27FC236}">
                <a16:creationId xmlns:a16="http://schemas.microsoft.com/office/drawing/2014/main" id="{63C61B85-0C39-4EF5-9253-6EC099A6934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018520" y="382171"/>
            <a:ext cx="835703" cy="835703"/>
          </a:xfrm>
          <a:prstGeom prst="rect">
            <a:avLst/>
          </a:prstGeom>
        </p:spPr>
      </p:pic>
      <p:sp>
        <p:nvSpPr>
          <p:cNvPr id="11" name="Rectangle 7"/>
          <p:cNvSpPr/>
          <p:nvPr/>
        </p:nvSpPr>
        <p:spPr>
          <a:xfrm>
            <a:off x="0" y="1"/>
            <a:ext cx="4348480" cy="6857999"/>
          </a:xfrm>
          <a:prstGeom prst="rect">
            <a:avLst/>
          </a:prstGeom>
          <a:blipFill dpi="0" rotWithShape="1">
            <a:blip r:embed="rId3">
              <a:alphaModFix amt="60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タイトル 1">
            <a:extLst>
              <a:ext uri="{FF2B5EF4-FFF2-40B4-BE49-F238E27FC236}">
                <a16:creationId xmlns:a16="http://schemas.microsoft.com/office/drawing/2014/main" id="{5D617B8F-AE51-494D-9BAA-CF458FCE0BDB}"/>
              </a:ext>
            </a:extLst>
          </p:cNvPr>
          <p:cNvSpPr>
            <a:spLocks noGrp="1"/>
          </p:cNvSpPr>
          <p:nvPr>
            <p:ph type="title"/>
          </p:nvPr>
        </p:nvSpPr>
        <p:spPr>
          <a:xfrm>
            <a:off x="361564" y="561169"/>
            <a:ext cx="3686312" cy="5528734"/>
          </a:xfrm>
        </p:spPr>
        <p:txBody>
          <a:bodyPr>
            <a:normAutofit/>
          </a:bodyPr>
          <a:lstStyle/>
          <a:p>
            <a:pPr algn="r"/>
            <a:r>
              <a:rPr lang="en-US" altLang="ja-JP" sz="4000" dirty="0">
                <a:solidFill>
                  <a:schemeClr val="tx1">
                    <a:lumMod val="65000"/>
                    <a:lumOff val="35000"/>
                  </a:schemeClr>
                </a:solidFill>
              </a:rPr>
              <a:t>Large number of </a:t>
            </a:r>
            <a:r>
              <a:rPr lang="en-US" altLang="ja-JP" sz="4000" dirty="0" err="1">
                <a:solidFill>
                  <a:schemeClr val="tx1">
                    <a:lumMod val="65000"/>
                    <a:lumOff val="35000"/>
                  </a:schemeClr>
                </a:solidFill>
              </a:rPr>
              <a:t>eManga</a:t>
            </a:r>
            <a:r>
              <a:rPr lang="en-US" altLang="ja-JP" sz="4000" dirty="0">
                <a:solidFill>
                  <a:schemeClr val="tx1">
                    <a:lumMod val="65000"/>
                    <a:lumOff val="35000"/>
                  </a:schemeClr>
                </a:solidFill>
              </a:rPr>
              <a:t/>
            </a:r>
            <a:br>
              <a:rPr lang="en-US" altLang="ja-JP" sz="4000" dirty="0">
                <a:solidFill>
                  <a:schemeClr val="tx1">
                    <a:lumMod val="65000"/>
                    <a:lumOff val="35000"/>
                  </a:schemeClr>
                </a:solidFill>
              </a:rPr>
            </a:br>
            <a:r>
              <a:rPr lang="en-US" altLang="ja-JP" sz="4000" dirty="0">
                <a:solidFill>
                  <a:schemeClr val="tx1">
                    <a:lumMod val="65000"/>
                    <a:lumOff val="35000"/>
                  </a:schemeClr>
                </a:solidFill>
              </a:rPr>
              <a:t>Stores</a:t>
            </a:r>
            <a:br>
              <a:rPr lang="en-US" altLang="ja-JP" sz="4000" dirty="0">
                <a:solidFill>
                  <a:schemeClr val="tx1">
                    <a:lumMod val="65000"/>
                    <a:lumOff val="35000"/>
                  </a:schemeClr>
                </a:solidFill>
              </a:rPr>
            </a:br>
            <a:r>
              <a:rPr lang="en-US" altLang="ja-JP" sz="4000" dirty="0">
                <a:solidFill>
                  <a:schemeClr val="tx1">
                    <a:lumMod val="65000"/>
                    <a:lumOff val="35000"/>
                  </a:schemeClr>
                </a:solidFill>
              </a:rPr>
              <a:t>in Japan</a:t>
            </a:r>
            <a:r>
              <a:rPr lang="ja-JP" altLang="en-US" sz="4000" dirty="0">
                <a:solidFill>
                  <a:schemeClr val="tx1">
                    <a:lumMod val="65000"/>
                    <a:lumOff val="35000"/>
                  </a:schemeClr>
                </a:solidFill>
              </a:rPr>
              <a:t>　</a:t>
            </a:r>
            <a:r>
              <a:rPr lang="en-US" altLang="ja-JP" sz="4000" dirty="0">
                <a:solidFill>
                  <a:schemeClr val="tx1">
                    <a:lumMod val="65000"/>
                    <a:lumOff val="35000"/>
                  </a:schemeClr>
                </a:solidFill>
              </a:rPr>
              <a:t>2 </a:t>
            </a:r>
            <a:r>
              <a:rPr kumimoji="1" lang="en-US" altLang="ja-JP" sz="4400" dirty="0">
                <a:solidFill>
                  <a:schemeClr val="tx1">
                    <a:lumMod val="65000"/>
                    <a:lumOff val="35000"/>
                  </a:schemeClr>
                </a:solidFill>
              </a:rPr>
              <a:t/>
            </a:r>
            <a:br>
              <a:rPr kumimoji="1" lang="en-US" altLang="ja-JP" sz="4400" dirty="0">
                <a:solidFill>
                  <a:schemeClr val="tx1">
                    <a:lumMod val="65000"/>
                    <a:lumOff val="35000"/>
                  </a:schemeClr>
                </a:solidFill>
              </a:rPr>
            </a:br>
            <a:r>
              <a:rPr kumimoji="1" lang="ja-JP" altLang="en-US" sz="1600" dirty="0">
                <a:solidFill>
                  <a:srgbClr val="FFFFFF"/>
                </a:solidFill>
              </a:rPr>
              <a:t>　</a:t>
            </a:r>
            <a:r>
              <a:rPr kumimoji="1" lang="en-US" altLang="ja-JP" sz="1600" dirty="0">
                <a:solidFill>
                  <a:srgbClr val="FFFFFF"/>
                </a:solidFill>
              </a:rPr>
              <a:t/>
            </a:r>
            <a:br>
              <a:rPr kumimoji="1" lang="en-US" altLang="ja-JP" sz="1600" dirty="0">
                <a:solidFill>
                  <a:srgbClr val="FFFFFF"/>
                </a:solidFill>
              </a:rPr>
            </a:br>
            <a:r>
              <a:rPr lang="fr-FR" altLang="ja-JP" sz="2800" dirty="0">
                <a:solidFill>
                  <a:srgbClr val="0070C0"/>
                </a:solidFill>
              </a:rPr>
              <a:t>Beaucoup de boutiques  d’eManga au Japon</a:t>
            </a:r>
            <a:r>
              <a:rPr lang="ja-JP" altLang="en-US" sz="2800" dirty="0">
                <a:solidFill>
                  <a:srgbClr val="0070C0"/>
                </a:solidFill>
              </a:rPr>
              <a:t>　</a:t>
            </a:r>
            <a:r>
              <a:rPr lang="en-US" altLang="ja-JP" sz="2800" dirty="0">
                <a:solidFill>
                  <a:srgbClr val="0070C0"/>
                </a:solidFill>
              </a:rPr>
              <a:t>2</a:t>
            </a:r>
            <a:endParaRPr kumimoji="1" lang="ja-JP" altLang="en-US" sz="2800" dirty="0">
              <a:solidFill>
                <a:srgbClr val="0070C0"/>
              </a:solidFill>
            </a:endParaRPr>
          </a:p>
        </p:txBody>
      </p:sp>
      <p:sp>
        <p:nvSpPr>
          <p:cNvPr id="7" name="矢印: 下 5">
            <a:extLst>
              <a:ext uri="{FF2B5EF4-FFF2-40B4-BE49-F238E27FC236}">
                <a16:creationId xmlns:a16="http://schemas.microsoft.com/office/drawing/2014/main" id="{C6B85788-ADE2-468E-8D4D-7D597DCD427D}"/>
              </a:ext>
            </a:extLst>
          </p:cNvPr>
          <p:cNvSpPr/>
          <p:nvPr/>
        </p:nvSpPr>
        <p:spPr>
          <a:xfrm>
            <a:off x="6729510" y="2807906"/>
            <a:ext cx="1980791" cy="1198880"/>
          </a:xfrm>
          <a:prstGeom prst="downArrow">
            <a:avLst/>
          </a:prstGeom>
          <a:gradFill>
            <a:gsLst>
              <a:gs pos="0">
                <a:schemeClr val="accent5">
                  <a:lumMod val="40000"/>
                  <a:lumOff val="60000"/>
                </a:schemeClr>
              </a:gs>
              <a:gs pos="59000">
                <a:schemeClr val="accent5">
                  <a:lumMod val="60000"/>
                  <a:lumOff val="40000"/>
                </a:schemeClr>
              </a:gs>
              <a:gs pos="82000">
                <a:schemeClr val="accent5">
                  <a:lumMod val="75000"/>
                </a:schemeClr>
              </a:gs>
              <a:gs pos="100000">
                <a:schemeClr val="accent5">
                  <a:lumMod val="5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799644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B10C55-8856-476F-9F6E-218F94BB8E38}"/>
              </a:ext>
            </a:extLst>
          </p:cNvPr>
          <p:cNvSpPr>
            <a:spLocks noGrp="1"/>
          </p:cNvSpPr>
          <p:nvPr>
            <p:ph type="title"/>
          </p:nvPr>
        </p:nvSpPr>
        <p:spPr>
          <a:xfrm>
            <a:off x="876808" y="348517"/>
            <a:ext cx="10058400" cy="903010"/>
          </a:xfrm>
        </p:spPr>
        <p:txBody>
          <a:bodyPr>
            <a:noAutofit/>
          </a:bodyPr>
          <a:lstStyle/>
          <a:p>
            <a:r>
              <a:rPr kumimoji="1" lang="en-US" altLang="ja-JP" sz="4000" dirty="0"/>
              <a:t>eBooks other than </a:t>
            </a:r>
            <a:r>
              <a:rPr kumimoji="1" lang="en-US" altLang="ja-JP" sz="4000" dirty="0" err="1"/>
              <a:t>eManga</a:t>
            </a:r>
            <a:r>
              <a:rPr kumimoji="1" lang="en-US" altLang="ja-JP" sz="4000" dirty="0"/>
              <a:t> in Japan</a:t>
            </a:r>
            <a:r>
              <a:rPr lang="ja-JP" altLang="en-US" sz="4000" dirty="0"/>
              <a:t> </a:t>
            </a:r>
            <a:r>
              <a:rPr kumimoji="1" lang="en-US" altLang="ja-JP" sz="4000" dirty="0"/>
              <a:t>1</a:t>
            </a:r>
            <a:br>
              <a:rPr kumimoji="1" lang="en-US" altLang="ja-JP" sz="4000" dirty="0"/>
            </a:br>
            <a:r>
              <a:rPr lang="fr-FR" altLang="ja-JP" sz="2800" dirty="0">
                <a:solidFill>
                  <a:srgbClr val="0070C0"/>
                </a:solidFill>
              </a:rPr>
              <a:t>eBooks autres que les eManga au Japon 1</a:t>
            </a:r>
            <a:endParaRPr kumimoji="1" lang="ja-JP" altLang="en-US" sz="2800" dirty="0">
              <a:solidFill>
                <a:srgbClr val="0070C0"/>
              </a:solidFill>
            </a:endParaRPr>
          </a:p>
        </p:txBody>
      </p:sp>
      <p:sp>
        <p:nvSpPr>
          <p:cNvPr id="4" name="スライド番号プレースホルダー 3">
            <a:extLst>
              <a:ext uri="{FF2B5EF4-FFF2-40B4-BE49-F238E27FC236}">
                <a16:creationId xmlns:a16="http://schemas.microsoft.com/office/drawing/2014/main" id="{572DD5F2-FCF0-4256-ABEA-0982C7C69893}"/>
              </a:ext>
            </a:extLst>
          </p:cNvPr>
          <p:cNvSpPr>
            <a:spLocks noGrp="1"/>
          </p:cNvSpPr>
          <p:nvPr>
            <p:ph type="sldNum" sz="quarter" idx="12"/>
          </p:nvPr>
        </p:nvSpPr>
        <p:spPr>
          <a:xfrm>
            <a:off x="11311128" y="6272784"/>
            <a:ext cx="640080" cy="365125"/>
          </a:xfrm>
        </p:spPr>
        <p:txBody>
          <a:bodyPr/>
          <a:lstStyle/>
          <a:p>
            <a:fld id="{4FAB73BC-B049-4115-A692-8D63A059BFB8}" type="slidenum">
              <a:rPr lang="en-US" smtClean="0"/>
              <a:t>12</a:t>
            </a:fld>
            <a:endParaRPr lang="en-US" dirty="0"/>
          </a:p>
        </p:txBody>
      </p:sp>
      <p:sp>
        <p:nvSpPr>
          <p:cNvPr id="6" name="コンテンツ プレースホルダー 5">
            <a:extLst>
              <a:ext uri="{FF2B5EF4-FFF2-40B4-BE49-F238E27FC236}">
                <a16:creationId xmlns:a16="http://schemas.microsoft.com/office/drawing/2014/main" id="{FD6696DB-AEC8-4C74-BFCE-1283D4A3358B}"/>
              </a:ext>
            </a:extLst>
          </p:cNvPr>
          <p:cNvSpPr>
            <a:spLocks noGrp="1"/>
          </p:cNvSpPr>
          <p:nvPr>
            <p:ph idx="1"/>
          </p:nvPr>
        </p:nvSpPr>
        <p:spPr>
          <a:xfrm>
            <a:off x="6472769" y="1502165"/>
            <a:ext cx="5308943" cy="4766834"/>
          </a:xfrm>
        </p:spPr>
        <p:txBody>
          <a:bodyPr>
            <a:noAutofit/>
          </a:bodyPr>
          <a:lstStyle/>
          <a:p>
            <a:pPr>
              <a:lnSpc>
                <a:spcPct val="100000"/>
              </a:lnSpc>
              <a:buFont typeface="Wingdings" panose="05000000000000000000" pitchFamily="2" charset="2"/>
              <a:buChar char="n"/>
            </a:pPr>
            <a:r>
              <a:rPr kumimoji="1" lang="en-US" altLang="ja-JP" dirty="0">
                <a:latin typeface="Georgia" panose="02040502050405020303" pitchFamily="18" charset="0"/>
              </a:rPr>
              <a:t>Majority of Japanese readers (close to 70%) prefe</a:t>
            </a:r>
            <a:r>
              <a:rPr lang="en-US" altLang="ja-JP" dirty="0">
                <a:latin typeface="Georgia" panose="02040502050405020303" pitchFamily="18" charset="0"/>
              </a:rPr>
              <a:t>r to read print books.</a:t>
            </a:r>
          </a:p>
          <a:p>
            <a:pPr marL="274320" lvl="1" indent="0">
              <a:lnSpc>
                <a:spcPct val="100000"/>
              </a:lnSpc>
              <a:buNone/>
            </a:pPr>
            <a:r>
              <a:rPr lang="en-US" altLang="ja-JP" spc="-1" dirty="0">
                <a:solidFill>
                  <a:srgbClr val="448FFE"/>
                </a:solidFill>
                <a:latin typeface="Georgia"/>
              </a:rPr>
              <a:t>La </a:t>
            </a:r>
            <a:r>
              <a:rPr lang="en-US" altLang="ja-JP" spc="-1" dirty="0" err="1">
                <a:solidFill>
                  <a:srgbClr val="448FFE"/>
                </a:solidFill>
                <a:latin typeface="Georgia"/>
              </a:rPr>
              <a:t>majorité</a:t>
            </a:r>
            <a:r>
              <a:rPr lang="en-US" altLang="ja-JP" spc="-1" dirty="0">
                <a:solidFill>
                  <a:srgbClr val="448FFE"/>
                </a:solidFill>
                <a:latin typeface="Georgia"/>
              </a:rPr>
              <a:t> des </a:t>
            </a:r>
            <a:r>
              <a:rPr lang="en-US" altLang="ja-JP" spc="-1" dirty="0" err="1">
                <a:solidFill>
                  <a:srgbClr val="448FFE"/>
                </a:solidFill>
                <a:latin typeface="Georgia"/>
              </a:rPr>
              <a:t>lecteurs</a:t>
            </a:r>
            <a:r>
              <a:rPr lang="en-US" altLang="ja-JP" spc="-1" dirty="0">
                <a:solidFill>
                  <a:srgbClr val="448FFE"/>
                </a:solidFill>
                <a:latin typeface="Georgia"/>
              </a:rPr>
              <a:t> </a:t>
            </a:r>
            <a:r>
              <a:rPr lang="en-US" altLang="ja-JP" spc="-1" dirty="0" err="1">
                <a:solidFill>
                  <a:srgbClr val="448FFE"/>
                </a:solidFill>
                <a:latin typeface="Georgia"/>
              </a:rPr>
              <a:t>japonais</a:t>
            </a:r>
            <a:r>
              <a:rPr lang="en-US" altLang="ja-JP" spc="-1" dirty="0">
                <a:solidFill>
                  <a:srgbClr val="448FFE"/>
                </a:solidFill>
                <a:latin typeface="Georgia"/>
              </a:rPr>
              <a:t> (environ 70%) </a:t>
            </a:r>
            <a:r>
              <a:rPr lang="en-US" altLang="ja-JP" spc="-1" dirty="0" err="1">
                <a:solidFill>
                  <a:srgbClr val="448FFE"/>
                </a:solidFill>
                <a:latin typeface="Georgia"/>
              </a:rPr>
              <a:t>préfèrent</a:t>
            </a:r>
            <a:r>
              <a:rPr lang="en-US" altLang="ja-JP" spc="-1" dirty="0">
                <a:solidFill>
                  <a:srgbClr val="448FFE"/>
                </a:solidFill>
                <a:latin typeface="Georgia"/>
              </a:rPr>
              <a:t> lire des livres </a:t>
            </a:r>
            <a:r>
              <a:rPr lang="en-US" altLang="ja-JP" spc="-1" dirty="0" err="1">
                <a:solidFill>
                  <a:srgbClr val="448FFE"/>
                </a:solidFill>
                <a:latin typeface="Georgia"/>
              </a:rPr>
              <a:t>papiers</a:t>
            </a:r>
            <a:r>
              <a:rPr lang="en-US" altLang="ja-JP" spc="-1" dirty="0">
                <a:solidFill>
                  <a:srgbClr val="448FFE"/>
                </a:solidFill>
                <a:latin typeface="Georgia"/>
              </a:rPr>
              <a:t>.</a:t>
            </a:r>
            <a:endParaRPr kumimoji="1" lang="en-US" altLang="ja-JP" dirty="0">
              <a:solidFill>
                <a:srgbClr val="448FFE"/>
              </a:solidFill>
              <a:latin typeface="Georgia" panose="02040502050405020303" pitchFamily="18" charset="0"/>
            </a:endParaRPr>
          </a:p>
          <a:p>
            <a:pPr>
              <a:lnSpc>
                <a:spcPct val="100000"/>
              </a:lnSpc>
              <a:buFont typeface="Wingdings" panose="05000000000000000000" pitchFamily="2" charset="2"/>
              <a:buChar char="n"/>
            </a:pPr>
            <a:r>
              <a:rPr lang="en-US" altLang="ja-JP" dirty="0">
                <a:latin typeface="Georgia" panose="02040502050405020303" pitchFamily="18" charset="0"/>
              </a:rPr>
              <a:t>Due to complex typesetting of the Japanese language, productions of reflowable text based eBooks require more labor, which resulted in difficulties in expanding eBook productions of the older titles.</a:t>
            </a:r>
          </a:p>
          <a:p>
            <a:pPr marL="274320" lvl="1" indent="0">
              <a:lnSpc>
                <a:spcPct val="100000"/>
              </a:lnSpc>
              <a:buNone/>
            </a:pPr>
            <a:r>
              <a:rPr lang="fr-FR" altLang="ja-JP" dirty="0">
                <a:solidFill>
                  <a:srgbClr val="448FFE"/>
                </a:solidFill>
                <a:latin typeface="Georgia" panose="02040502050405020303" pitchFamily="18" charset="0"/>
              </a:rPr>
              <a:t>À cause de la complexité de la typographie de la langue Japonaise, la production de livres textuels électroniques avec une mise en page adaptative nécessite beaucoup de travail, rendant difficile la la production de versions électroniques de titres préexistants.</a:t>
            </a:r>
            <a:endParaRPr lang="en-US" altLang="ja-JP" dirty="0">
              <a:solidFill>
                <a:srgbClr val="448FFE"/>
              </a:solidFill>
              <a:latin typeface="Georgia" panose="02040502050405020303" pitchFamily="18" charset="0"/>
            </a:endParaRPr>
          </a:p>
          <a:p>
            <a:pPr marL="274320" lvl="1" indent="0">
              <a:lnSpc>
                <a:spcPct val="100000"/>
              </a:lnSpc>
              <a:buNone/>
            </a:pPr>
            <a:endParaRPr lang="en-US" altLang="ja-JP" sz="1500" dirty="0">
              <a:latin typeface="Georgia" panose="02040502050405020303" pitchFamily="18" charset="0"/>
            </a:endParaRPr>
          </a:p>
        </p:txBody>
      </p:sp>
      <p:graphicFrame>
        <p:nvGraphicFramePr>
          <p:cNvPr id="7" name="グラフ 6">
            <a:extLst>
              <a:ext uri="{FF2B5EF4-FFF2-40B4-BE49-F238E27FC236}">
                <a16:creationId xmlns:a16="http://schemas.microsoft.com/office/drawing/2014/main" id="{47815EB9-FFD2-484D-B6DF-5B0B9BB58A2A}"/>
              </a:ext>
            </a:extLst>
          </p:cNvPr>
          <p:cNvGraphicFramePr>
            <a:graphicFrameLocks/>
          </p:cNvGraphicFramePr>
          <p:nvPr>
            <p:extLst>
              <p:ext uri="{D42A27DB-BD31-4B8C-83A1-F6EECF244321}">
                <p14:modId xmlns:p14="http://schemas.microsoft.com/office/powerpoint/2010/main" val="2100500590"/>
              </p:ext>
            </p:extLst>
          </p:nvPr>
        </p:nvGraphicFramePr>
        <p:xfrm>
          <a:off x="443239" y="1490102"/>
          <a:ext cx="6319487" cy="4881753"/>
        </p:xfrm>
        <a:graphic>
          <a:graphicData uri="http://schemas.openxmlformats.org/drawingml/2006/chart">
            <c:chart xmlns:c="http://schemas.openxmlformats.org/drawingml/2006/chart" xmlns:r="http://schemas.openxmlformats.org/officeDocument/2006/relationships" r:id="rId2"/>
          </a:graphicData>
        </a:graphic>
      </p:graphicFrame>
      <p:pic>
        <p:nvPicPr>
          <p:cNvPr id="8" name="図 7">
            <a:extLst>
              <a:ext uri="{FF2B5EF4-FFF2-40B4-BE49-F238E27FC236}">
                <a16:creationId xmlns:a16="http://schemas.microsoft.com/office/drawing/2014/main" id="{1FE2801B-BD16-48B5-BD2B-3AA3350D0A8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1018520" y="382171"/>
            <a:ext cx="835703" cy="835703"/>
          </a:xfrm>
          <a:prstGeom prst="rect">
            <a:avLst/>
          </a:prstGeom>
        </p:spPr>
      </p:pic>
      <p:sp>
        <p:nvSpPr>
          <p:cNvPr id="9" name="吹き出し: 線 8">
            <a:extLst>
              <a:ext uri="{FF2B5EF4-FFF2-40B4-BE49-F238E27FC236}">
                <a16:creationId xmlns:a16="http://schemas.microsoft.com/office/drawing/2014/main" id="{F475EE76-0A9A-40CC-BB77-7354F3CEB93D}"/>
              </a:ext>
            </a:extLst>
          </p:cNvPr>
          <p:cNvSpPr/>
          <p:nvPr/>
        </p:nvSpPr>
        <p:spPr>
          <a:xfrm>
            <a:off x="2463014" y="2606842"/>
            <a:ext cx="1163053" cy="405063"/>
          </a:xfrm>
          <a:prstGeom prst="borderCallout1">
            <a:avLst>
              <a:gd name="adj1" fmla="val 56374"/>
              <a:gd name="adj2" fmla="val 100597"/>
              <a:gd name="adj3" fmla="val 120421"/>
              <a:gd name="adj4" fmla="val 136839"/>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err="1">
                <a:solidFill>
                  <a:schemeClr val="tx1">
                    <a:lumMod val="65000"/>
                    <a:lumOff val="35000"/>
                  </a:schemeClr>
                </a:solidFill>
                <a:latin typeface="+mj-lt"/>
              </a:rPr>
              <a:t>eManga</a:t>
            </a:r>
            <a:endParaRPr kumimoji="1" lang="ja-JP" altLang="en-US" sz="2000" dirty="0">
              <a:solidFill>
                <a:schemeClr val="tx1">
                  <a:lumMod val="65000"/>
                  <a:lumOff val="35000"/>
                </a:schemeClr>
              </a:solidFill>
              <a:latin typeface="+mj-lt"/>
            </a:endParaRPr>
          </a:p>
        </p:txBody>
      </p:sp>
      <p:sp>
        <p:nvSpPr>
          <p:cNvPr id="19" name="吹き出し: 線 18">
            <a:extLst>
              <a:ext uri="{FF2B5EF4-FFF2-40B4-BE49-F238E27FC236}">
                <a16:creationId xmlns:a16="http://schemas.microsoft.com/office/drawing/2014/main" id="{017CA144-D128-4511-AFEB-D60480CF09C7}"/>
              </a:ext>
            </a:extLst>
          </p:cNvPr>
          <p:cNvSpPr/>
          <p:nvPr/>
        </p:nvSpPr>
        <p:spPr>
          <a:xfrm>
            <a:off x="4981856" y="4452355"/>
            <a:ext cx="1058779" cy="405063"/>
          </a:xfrm>
          <a:prstGeom prst="borderCallout1">
            <a:avLst>
              <a:gd name="adj1" fmla="val 101918"/>
              <a:gd name="adj2" fmla="val 50664"/>
              <a:gd name="adj3" fmla="val 218507"/>
              <a:gd name="adj4" fmla="val 16061"/>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a:solidFill>
                  <a:schemeClr val="tx1">
                    <a:lumMod val="85000"/>
                    <a:lumOff val="15000"/>
                  </a:schemeClr>
                </a:solidFill>
                <a:latin typeface="+mj-lt"/>
              </a:rPr>
              <a:t>eBook</a:t>
            </a:r>
            <a:endParaRPr kumimoji="1" lang="ja-JP" altLang="en-US" sz="2000" dirty="0">
              <a:solidFill>
                <a:schemeClr val="tx1">
                  <a:lumMod val="85000"/>
                  <a:lumOff val="15000"/>
                </a:schemeClr>
              </a:solidFill>
              <a:latin typeface="+mj-lt"/>
            </a:endParaRPr>
          </a:p>
        </p:txBody>
      </p:sp>
      <p:sp>
        <p:nvSpPr>
          <p:cNvPr id="22" name="吹き出し: 線 21">
            <a:extLst>
              <a:ext uri="{FF2B5EF4-FFF2-40B4-BE49-F238E27FC236}">
                <a16:creationId xmlns:a16="http://schemas.microsoft.com/office/drawing/2014/main" id="{8F5BE31B-3D5D-4F74-8C5C-52E40F979AC4}"/>
              </a:ext>
            </a:extLst>
          </p:cNvPr>
          <p:cNvSpPr/>
          <p:nvPr/>
        </p:nvSpPr>
        <p:spPr>
          <a:xfrm>
            <a:off x="1688982" y="4744105"/>
            <a:ext cx="1548063" cy="405063"/>
          </a:xfrm>
          <a:prstGeom prst="borderCallout1">
            <a:avLst>
              <a:gd name="adj1" fmla="val 99938"/>
              <a:gd name="adj2" fmla="val 49130"/>
              <a:gd name="adj3" fmla="val 229332"/>
              <a:gd name="adj4" fmla="val 70993"/>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err="1">
                <a:solidFill>
                  <a:schemeClr val="tx1">
                    <a:lumMod val="85000"/>
                    <a:lumOff val="15000"/>
                  </a:schemeClr>
                </a:solidFill>
                <a:latin typeface="+mj-lt"/>
              </a:rPr>
              <a:t>eMagazine</a:t>
            </a:r>
            <a:endParaRPr kumimoji="1" lang="ja-JP" altLang="en-US" sz="2000" dirty="0">
              <a:solidFill>
                <a:schemeClr val="tx1">
                  <a:lumMod val="85000"/>
                  <a:lumOff val="15000"/>
                </a:schemeClr>
              </a:solidFill>
              <a:latin typeface="+mj-lt"/>
            </a:endParaRPr>
          </a:p>
        </p:txBody>
      </p:sp>
      <p:sp>
        <p:nvSpPr>
          <p:cNvPr id="10" name="テキスト ボックス 9"/>
          <p:cNvSpPr txBox="1"/>
          <p:nvPr/>
        </p:nvSpPr>
        <p:spPr>
          <a:xfrm>
            <a:off x="443239" y="5280580"/>
            <a:ext cx="732815" cy="369332"/>
          </a:xfrm>
          <a:prstGeom prst="rect">
            <a:avLst/>
          </a:prstGeom>
          <a:solidFill>
            <a:schemeClr val="bg1"/>
          </a:solidFill>
        </p:spPr>
        <p:txBody>
          <a:bodyPr wrap="square" rtlCol="0">
            <a:spAutoFit/>
          </a:bodyPr>
          <a:lstStyle/>
          <a:p>
            <a:pPr algn="r"/>
            <a:r>
              <a:rPr kumimoji="1" lang="en-US" altLang="ja-JP" dirty="0" smtClean="0">
                <a:solidFill>
                  <a:schemeClr val="tx1">
                    <a:lumMod val="65000"/>
                    <a:lumOff val="35000"/>
                  </a:schemeClr>
                </a:solidFill>
              </a:rPr>
              <a:t>25</a:t>
            </a:r>
            <a:endParaRPr kumimoji="1" lang="ja-JP" altLang="en-US" dirty="0">
              <a:solidFill>
                <a:schemeClr val="tx1">
                  <a:lumMod val="65000"/>
                  <a:lumOff val="35000"/>
                </a:schemeClr>
              </a:solidFill>
            </a:endParaRPr>
          </a:p>
        </p:txBody>
      </p:sp>
      <p:sp>
        <p:nvSpPr>
          <p:cNvPr id="11" name="テキスト ボックス 10"/>
          <p:cNvSpPr txBox="1"/>
          <p:nvPr/>
        </p:nvSpPr>
        <p:spPr>
          <a:xfrm>
            <a:off x="354847" y="3858267"/>
            <a:ext cx="814856" cy="369332"/>
          </a:xfrm>
          <a:prstGeom prst="rect">
            <a:avLst/>
          </a:prstGeom>
          <a:solidFill>
            <a:schemeClr val="bg1"/>
          </a:solidFill>
        </p:spPr>
        <p:txBody>
          <a:bodyPr wrap="square" rtlCol="0">
            <a:spAutoFit/>
          </a:bodyPr>
          <a:lstStyle/>
          <a:p>
            <a:pPr algn="r"/>
            <a:r>
              <a:rPr kumimoji="1" lang="en-US" altLang="ja-JP" dirty="0" smtClean="0">
                <a:solidFill>
                  <a:schemeClr val="tx1">
                    <a:lumMod val="65000"/>
                    <a:lumOff val="35000"/>
                  </a:schemeClr>
                </a:solidFill>
              </a:rPr>
              <a:t>100</a:t>
            </a:r>
            <a:endParaRPr kumimoji="1" lang="ja-JP" altLang="en-US" dirty="0">
              <a:solidFill>
                <a:schemeClr val="tx1">
                  <a:lumMod val="65000"/>
                  <a:lumOff val="35000"/>
                </a:schemeClr>
              </a:solidFill>
            </a:endParaRPr>
          </a:p>
        </p:txBody>
      </p:sp>
      <p:sp>
        <p:nvSpPr>
          <p:cNvPr id="14" name="テキスト ボックス 13"/>
          <p:cNvSpPr txBox="1"/>
          <p:nvPr/>
        </p:nvSpPr>
        <p:spPr>
          <a:xfrm>
            <a:off x="370900" y="1969817"/>
            <a:ext cx="814856" cy="369332"/>
          </a:xfrm>
          <a:prstGeom prst="rect">
            <a:avLst/>
          </a:prstGeom>
          <a:solidFill>
            <a:schemeClr val="bg1"/>
          </a:solidFill>
        </p:spPr>
        <p:txBody>
          <a:bodyPr wrap="square" rtlCol="0">
            <a:spAutoFit/>
          </a:bodyPr>
          <a:lstStyle/>
          <a:p>
            <a:pPr algn="r"/>
            <a:r>
              <a:rPr kumimoji="1" lang="en-US" altLang="ja-JP" dirty="0" smtClean="0">
                <a:solidFill>
                  <a:schemeClr val="tx1">
                    <a:lumMod val="65000"/>
                    <a:lumOff val="35000"/>
                  </a:schemeClr>
                </a:solidFill>
              </a:rPr>
              <a:t>200</a:t>
            </a:r>
            <a:endParaRPr kumimoji="1" lang="ja-JP" altLang="en-US" dirty="0">
              <a:solidFill>
                <a:schemeClr val="tx1">
                  <a:lumMod val="65000"/>
                  <a:lumOff val="35000"/>
                </a:schemeClr>
              </a:solidFill>
            </a:endParaRPr>
          </a:p>
        </p:txBody>
      </p:sp>
      <p:sp>
        <p:nvSpPr>
          <p:cNvPr id="15" name="テキスト ボックス 14"/>
          <p:cNvSpPr txBox="1"/>
          <p:nvPr/>
        </p:nvSpPr>
        <p:spPr>
          <a:xfrm>
            <a:off x="442055" y="4791961"/>
            <a:ext cx="732815" cy="369332"/>
          </a:xfrm>
          <a:prstGeom prst="rect">
            <a:avLst/>
          </a:prstGeom>
          <a:solidFill>
            <a:schemeClr val="bg1"/>
          </a:solidFill>
        </p:spPr>
        <p:txBody>
          <a:bodyPr wrap="square" rtlCol="0">
            <a:spAutoFit/>
          </a:bodyPr>
          <a:lstStyle/>
          <a:p>
            <a:pPr algn="r"/>
            <a:r>
              <a:rPr kumimoji="1" lang="en-US" altLang="ja-JP" dirty="0" smtClean="0">
                <a:solidFill>
                  <a:schemeClr val="tx1">
                    <a:lumMod val="65000"/>
                    <a:lumOff val="35000"/>
                  </a:schemeClr>
                </a:solidFill>
              </a:rPr>
              <a:t>50</a:t>
            </a:r>
            <a:endParaRPr kumimoji="1" lang="ja-JP" altLang="en-US" dirty="0">
              <a:solidFill>
                <a:schemeClr val="tx1">
                  <a:lumMod val="65000"/>
                  <a:lumOff val="35000"/>
                </a:schemeClr>
              </a:solidFill>
            </a:endParaRPr>
          </a:p>
        </p:txBody>
      </p:sp>
      <p:sp>
        <p:nvSpPr>
          <p:cNvPr id="16" name="テキスト ボックス 15"/>
          <p:cNvSpPr txBox="1"/>
          <p:nvPr/>
        </p:nvSpPr>
        <p:spPr>
          <a:xfrm>
            <a:off x="448995" y="4336000"/>
            <a:ext cx="732815" cy="369332"/>
          </a:xfrm>
          <a:prstGeom prst="rect">
            <a:avLst/>
          </a:prstGeom>
          <a:solidFill>
            <a:schemeClr val="bg1"/>
          </a:solidFill>
        </p:spPr>
        <p:txBody>
          <a:bodyPr wrap="square" rtlCol="0">
            <a:spAutoFit/>
          </a:bodyPr>
          <a:lstStyle/>
          <a:p>
            <a:pPr algn="r"/>
            <a:r>
              <a:rPr kumimoji="1" lang="en-US" altLang="ja-JP" dirty="0" smtClean="0">
                <a:solidFill>
                  <a:schemeClr val="tx1">
                    <a:lumMod val="65000"/>
                    <a:lumOff val="35000"/>
                  </a:schemeClr>
                </a:solidFill>
              </a:rPr>
              <a:t>75</a:t>
            </a:r>
            <a:endParaRPr kumimoji="1" lang="ja-JP" altLang="en-US" dirty="0">
              <a:solidFill>
                <a:schemeClr val="tx1">
                  <a:lumMod val="65000"/>
                  <a:lumOff val="35000"/>
                </a:schemeClr>
              </a:solidFill>
            </a:endParaRPr>
          </a:p>
        </p:txBody>
      </p:sp>
      <p:sp>
        <p:nvSpPr>
          <p:cNvPr id="17" name="テキスト ボックス 16"/>
          <p:cNvSpPr txBox="1"/>
          <p:nvPr/>
        </p:nvSpPr>
        <p:spPr>
          <a:xfrm>
            <a:off x="356263" y="3385977"/>
            <a:ext cx="814856" cy="369332"/>
          </a:xfrm>
          <a:prstGeom prst="rect">
            <a:avLst/>
          </a:prstGeom>
          <a:solidFill>
            <a:schemeClr val="bg1"/>
          </a:solidFill>
        </p:spPr>
        <p:txBody>
          <a:bodyPr wrap="square" rtlCol="0">
            <a:spAutoFit/>
          </a:bodyPr>
          <a:lstStyle/>
          <a:p>
            <a:pPr algn="r"/>
            <a:r>
              <a:rPr kumimoji="1" lang="en-US" altLang="ja-JP" dirty="0" smtClean="0">
                <a:solidFill>
                  <a:schemeClr val="tx1">
                    <a:lumMod val="65000"/>
                    <a:lumOff val="35000"/>
                  </a:schemeClr>
                </a:solidFill>
              </a:rPr>
              <a:t>125</a:t>
            </a:r>
            <a:endParaRPr kumimoji="1" lang="ja-JP" altLang="en-US" dirty="0">
              <a:solidFill>
                <a:schemeClr val="tx1">
                  <a:lumMod val="65000"/>
                  <a:lumOff val="35000"/>
                </a:schemeClr>
              </a:solidFill>
            </a:endParaRPr>
          </a:p>
        </p:txBody>
      </p:sp>
      <p:sp>
        <p:nvSpPr>
          <p:cNvPr id="18" name="テキスト ボックス 17"/>
          <p:cNvSpPr txBox="1"/>
          <p:nvPr/>
        </p:nvSpPr>
        <p:spPr>
          <a:xfrm>
            <a:off x="354847" y="2921598"/>
            <a:ext cx="814856" cy="369332"/>
          </a:xfrm>
          <a:prstGeom prst="rect">
            <a:avLst/>
          </a:prstGeom>
          <a:solidFill>
            <a:schemeClr val="bg1"/>
          </a:solidFill>
        </p:spPr>
        <p:txBody>
          <a:bodyPr wrap="square" rtlCol="0">
            <a:spAutoFit/>
          </a:bodyPr>
          <a:lstStyle/>
          <a:p>
            <a:pPr algn="r"/>
            <a:r>
              <a:rPr kumimoji="1" lang="en-US" altLang="ja-JP" dirty="0" smtClean="0">
                <a:solidFill>
                  <a:schemeClr val="tx1">
                    <a:lumMod val="65000"/>
                    <a:lumOff val="35000"/>
                  </a:schemeClr>
                </a:solidFill>
              </a:rPr>
              <a:t>150</a:t>
            </a:r>
            <a:endParaRPr kumimoji="1" lang="ja-JP" altLang="en-US" dirty="0">
              <a:solidFill>
                <a:schemeClr val="tx1">
                  <a:lumMod val="65000"/>
                  <a:lumOff val="35000"/>
                </a:schemeClr>
              </a:solidFill>
            </a:endParaRPr>
          </a:p>
        </p:txBody>
      </p:sp>
      <p:sp>
        <p:nvSpPr>
          <p:cNvPr id="20" name="テキスト ボックス 19"/>
          <p:cNvSpPr txBox="1"/>
          <p:nvPr/>
        </p:nvSpPr>
        <p:spPr>
          <a:xfrm>
            <a:off x="370900" y="2447550"/>
            <a:ext cx="814856" cy="369332"/>
          </a:xfrm>
          <a:prstGeom prst="rect">
            <a:avLst/>
          </a:prstGeom>
          <a:solidFill>
            <a:schemeClr val="bg1"/>
          </a:solidFill>
        </p:spPr>
        <p:txBody>
          <a:bodyPr wrap="square" rtlCol="0">
            <a:spAutoFit/>
          </a:bodyPr>
          <a:lstStyle/>
          <a:p>
            <a:pPr algn="r"/>
            <a:r>
              <a:rPr kumimoji="1" lang="en-US" altLang="ja-JP" dirty="0" smtClean="0">
                <a:solidFill>
                  <a:schemeClr val="tx1">
                    <a:lumMod val="65000"/>
                    <a:lumOff val="35000"/>
                  </a:schemeClr>
                </a:solidFill>
              </a:rPr>
              <a:t>175</a:t>
            </a:r>
            <a:endParaRPr kumimoji="1" lang="ja-JP" altLang="en-US" dirty="0">
              <a:solidFill>
                <a:schemeClr val="tx1">
                  <a:lumMod val="65000"/>
                  <a:lumOff val="35000"/>
                </a:schemeClr>
              </a:solidFill>
            </a:endParaRPr>
          </a:p>
        </p:txBody>
      </p:sp>
    </p:spTree>
    <p:extLst>
      <p:ext uri="{BB962C8B-B14F-4D97-AF65-F5344CB8AC3E}">
        <p14:creationId xmlns:p14="http://schemas.microsoft.com/office/powerpoint/2010/main" val="1655728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B10C55-8856-476F-9F6E-218F94BB8E38}"/>
              </a:ext>
            </a:extLst>
          </p:cNvPr>
          <p:cNvSpPr>
            <a:spLocks noGrp="1"/>
          </p:cNvSpPr>
          <p:nvPr>
            <p:ph type="title"/>
          </p:nvPr>
        </p:nvSpPr>
        <p:spPr>
          <a:xfrm>
            <a:off x="876808" y="348517"/>
            <a:ext cx="10058400" cy="903010"/>
          </a:xfrm>
        </p:spPr>
        <p:txBody>
          <a:bodyPr>
            <a:noAutofit/>
          </a:bodyPr>
          <a:lstStyle/>
          <a:p>
            <a:r>
              <a:rPr kumimoji="1" lang="en-US" altLang="ja-JP" sz="4000" dirty="0"/>
              <a:t>eBooks other than </a:t>
            </a:r>
            <a:r>
              <a:rPr kumimoji="1" lang="en-US" altLang="ja-JP" sz="4000" dirty="0" err="1"/>
              <a:t>eManga</a:t>
            </a:r>
            <a:r>
              <a:rPr kumimoji="1" lang="en-US" altLang="ja-JP" sz="4000" dirty="0"/>
              <a:t> in Japan 2</a:t>
            </a:r>
            <a:br>
              <a:rPr kumimoji="1" lang="en-US" altLang="ja-JP" sz="4000" dirty="0"/>
            </a:br>
            <a:r>
              <a:rPr lang="fr-FR" altLang="ja-JP" sz="2800" dirty="0">
                <a:solidFill>
                  <a:srgbClr val="0070C0"/>
                </a:solidFill>
              </a:rPr>
              <a:t>eBooks autres que les eManga au Japon 2</a:t>
            </a:r>
            <a:endParaRPr kumimoji="1" lang="ja-JP" altLang="en-US" sz="2800" dirty="0">
              <a:solidFill>
                <a:srgbClr val="0070C0"/>
              </a:solidFill>
            </a:endParaRPr>
          </a:p>
        </p:txBody>
      </p:sp>
      <p:sp>
        <p:nvSpPr>
          <p:cNvPr id="4" name="スライド番号プレースホルダー 3">
            <a:extLst>
              <a:ext uri="{FF2B5EF4-FFF2-40B4-BE49-F238E27FC236}">
                <a16:creationId xmlns:a16="http://schemas.microsoft.com/office/drawing/2014/main" id="{572DD5F2-FCF0-4256-ABEA-0982C7C69893}"/>
              </a:ext>
            </a:extLst>
          </p:cNvPr>
          <p:cNvSpPr>
            <a:spLocks noGrp="1"/>
          </p:cNvSpPr>
          <p:nvPr>
            <p:ph type="sldNum" sz="quarter" idx="12"/>
          </p:nvPr>
        </p:nvSpPr>
        <p:spPr>
          <a:xfrm>
            <a:off x="11311128" y="6272784"/>
            <a:ext cx="640080" cy="365125"/>
          </a:xfrm>
        </p:spPr>
        <p:txBody>
          <a:bodyPr/>
          <a:lstStyle/>
          <a:p>
            <a:fld id="{4FAB73BC-B049-4115-A692-8D63A059BFB8}" type="slidenum">
              <a:rPr lang="en-US" smtClean="0"/>
              <a:t>13</a:t>
            </a:fld>
            <a:endParaRPr lang="en-US" dirty="0"/>
          </a:p>
        </p:txBody>
      </p:sp>
      <p:sp>
        <p:nvSpPr>
          <p:cNvPr id="6" name="コンテンツ プレースホルダー 5">
            <a:extLst>
              <a:ext uri="{FF2B5EF4-FFF2-40B4-BE49-F238E27FC236}">
                <a16:creationId xmlns:a16="http://schemas.microsoft.com/office/drawing/2014/main" id="{FD6696DB-AEC8-4C74-BFCE-1283D4A3358B}"/>
              </a:ext>
            </a:extLst>
          </p:cNvPr>
          <p:cNvSpPr>
            <a:spLocks noGrp="1"/>
          </p:cNvSpPr>
          <p:nvPr>
            <p:ph idx="1"/>
          </p:nvPr>
        </p:nvSpPr>
        <p:spPr>
          <a:xfrm>
            <a:off x="6452422" y="1345092"/>
            <a:ext cx="5566583" cy="5393459"/>
          </a:xfrm>
        </p:spPr>
        <p:txBody>
          <a:bodyPr>
            <a:noAutofit/>
          </a:bodyPr>
          <a:lstStyle/>
          <a:p>
            <a:pPr>
              <a:lnSpc>
                <a:spcPct val="100000"/>
              </a:lnSpc>
              <a:buFont typeface="Wingdings" panose="05000000000000000000" pitchFamily="2" charset="2"/>
              <a:buChar char="n"/>
            </a:pPr>
            <a:r>
              <a:rPr lang="en-US" altLang="ja-JP" sz="1800" dirty="0">
                <a:latin typeface="Georgia" panose="02040502050405020303" pitchFamily="18" charset="0"/>
              </a:rPr>
              <a:t>Lately, light Novels (abbreviated to “</a:t>
            </a:r>
            <a:r>
              <a:rPr lang="en-US" altLang="ja-JP" sz="1800" dirty="0" err="1">
                <a:latin typeface="Georgia" panose="02040502050405020303" pitchFamily="18" charset="0"/>
              </a:rPr>
              <a:t>Lanove</a:t>
            </a:r>
            <a:r>
              <a:rPr lang="en-US" altLang="ja-JP" sz="1800" dirty="0">
                <a:latin typeface="Georgia" panose="02040502050405020303" pitchFamily="18" charset="0"/>
              </a:rPr>
              <a:t>”) having affinity with manga content has been contributing to the increase of text based eBook sales.</a:t>
            </a:r>
          </a:p>
          <a:p>
            <a:pPr marL="274320" lvl="1" indent="0">
              <a:lnSpc>
                <a:spcPct val="100000"/>
              </a:lnSpc>
              <a:buNone/>
            </a:pPr>
            <a:r>
              <a:rPr lang="en-US" altLang="ja-JP" sz="1600" spc="-1" dirty="0" err="1">
                <a:solidFill>
                  <a:srgbClr val="448FFE"/>
                </a:solidFill>
                <a:latin typeface="Georgia"/>
              </a:rPr>
              <a:t>Récemment</a:t>
            </a:r>
            <a:r>
              <a:rPr lang="en-US" altLang="ja-JP" sz="1600" spc="-1" dirty="0">
                <a:solidFill>
                  <a:srgbClr val="448FFE"/>
                </a:solidFill>
                <a:latin typeface="Georgia"/>
              </a:rPr>
              <a:t>, les “light Novels” (</a:t>
            </a:r>
            <a:r>
              <a:rPr lang="en-US" altLang="ja-JP" sz="1600" spc="-1" dirty="0" err="1">
                <a:solidFill>
                  <a:srgbClr val="448FFE"/>
                </a:solidFill>
                <a:latin typeface="Georgia"/>
              </a:rPr>
              <a:t>abrégés</a:t>
            </a:r>
            <a:r>
              <a:rPr lang="en-US" altLang="ja-JP" sz="1600" spc="-1" dirty="0">
                <a:solidFill>
                  <a:srgbClr val="448FFE"/>
                </a:solidFill>
                <a:latin typeface="Georgia"/>
              </a:rPr>
              <a:t> </a:t>
            </a:r>
            <a:r>
              <a:rPr lang="en-US" altLang="ja-JP" sz="1600" spc="-1" dirty="0" err="1">
                <a:solidFill>
                  <a:srgbClr val="448FFE"/>
                </a:solidFill>
                <a:latin typeface="Georgia"/>
              </a:rPr>
              <a:t>en</a:t>
            </a:r>
            <a:r>
              <a:rPr lang="en-US" altLang="ja-JP" sz="1600" spc="-1" dirty="0">
                <a:solidFill>
                  <a:srgbClr val="448FFE"/>
                </a:solidFill>
                <a:latin typeface="Georgia"/>
              </a:rPr>
              <a:t> “</a:t>
            </a:r>
            <a:r>
              <a:rPr lang="en-US" altLang="ja-JP" sz="1600" spc="-1" dirty="0" err="1">
                <a:solidFill>
                  <a:srgbClr val="448FFE"/>
                </a:solidFill>
                <a:latin typeface="Georgia"/>
              </a:rPr>
              <a:t>Lanove</a:t>
            </a:r>
            <a:r>
              <a:rPr lang="en-US" altLang="ja-JP" sz="1600" spc="-1" dirty="0">
                <a:solidFill>
                  <a:srgbClr val="448FFE"/>
                </a:solidFill>
                <a:latin typeface="Georgia"/>
              </a:rPr>
              <a:t>”), </a:t>
            </a:r>
            <a:r>
              <a:rPr lang="en-US" altLang="ja-JP" sz="1600" spc="-1" dirty="0" err="1">
                <a:solidFill>
                  <a:srgbClr val="448FFE"/>
                </a:solidFill>
                <a:latin typeface="Georgia"/>
              </a:rPr>
              <a:t>contribuent</a:t>
            </a:r>
            <a:r>
              <a:rPr lang="en-US" altLang="ja-JP" sz="1600" spc="-1" dirty="0">
                <a:solidFill>
                  <a:srgbClr val="448FFE"/>
                </a:solidFill>
                <a:latin typeface="Georgia"/>
              </a:rPr>
              <a:t> à la </a:t>
            </a:r>
            <a:r>
              <a:rPr lang="en-US" altLang="ja-JP" sz="1600" spc="-1" dirty="0" err="1">
                <a:solidFill>
                  <a:srgbClr val="448FFE"/>
                </a:solidFill>
                <a:latin typeface="Georgia"/>
              </a:rPr>
              <a:t>croissance</a:t>
            </a:r>
            <a:r>
              <a:rPr lang="en-US" altLang="ja-JP" sz="1600" spc="-1" dirty="0">
                <a:solidFill>
                  <a:srgbClr val="448FFE"/>
                </a:solidFill>
                <a:latin typeface="Georgia"/>
              </a:rPr>
              <a:t> des </a:t>
            </a:r>
            <a:r>
              <a:rPr lang="en-US" altLang="ja-JP" sz="1600" spc="-1" dirty="0" err="1">
                <a:solidFill>
                  <a:srgbClr val="448FFE"/>
                </a:solidFill>
                <a:latin typeface="Georgia"/>
              </a:rPr>
              <a:t>ventes</a:t>
            </a:r>
            <a:r>
              <a:rPr lang="en-US" altLang="ja-JP" sz="1600" spc="-1" dirty="0">
                <a:solidFill>
                  <a:srgbClr val="448FFE"/>
                </a:solidFill>
                <a:latin typeface="Georgia"/>
              </a:rPr>
              <a:t> eBook “à </a:t>
            </a:r>
            <a:r>
              <a:rPr lang="en-US" altLang="ja-JP" sz="1600" spc="-1" dirty="0" err="1">
                <a:solidFill>
                  <a:srgbClr val="448FFE"/>
                </a:solidFill>
                <a:latin typeface="Georgia"/>
              </a:rPr>
              <a:t>texte</a:t>
            </a:r>
            <a:r>
              <a:rPr lang="en-US" altLang="ja-JP" sz="1600" spc="-1" dirty="0">
                <a:solidFill>
                  <a:srgbClr val="448FFE"/>
                </a:solidFill>
                <a:latin typeface="Georgia"/>
              </a:rPr>
              <a:t>” , grâce à </a:t>
            </a:r>
            <a:r>
              <a:rPr lang="en-US" altLang="ja-JP" sz="1600" spc="-1" dirty="0" err="1">
                <a:solidFill>
                  <a:srgbClr val="448FFE"/>
                </a:solidFill>
                <a:latin typeface="Georgia"/>
              </a:rPr>
              <a:t>leurs</a:t>
            </a:r>
            <a:r>
              <a:rPr lang="en-US" altLang="ja-JP" sz="1600" spc="-1" dirty="0">
                <a:solidFill>
                  <a:srgbClr val="448FFE"/>
                </a:solidFill>
                <a:latin typeface="Georgia"/>
              </a:rPr>
              <a:t> </a:t>
            </a:r>
            <a:r>
              <a:rPr lang="en-US" altLang="ja-JP" sz="1600" spc="-1" dirty="0" err="1">
                <a:solidFill>
                  <a:srgbClr val="448FFE"/>
                </a:solidFill>
                <a:latin typeface="Georgia"/>
              </a:rPr>
              <a:t>affinités</a:t>
            </a:r>
            <a:r>
              <a:rPr lang="en-US" altLang="ja-JP" sz="1600" spc="-1" dirty="0">
                <a:solidFill>
                  <a:srgbClr val="448FFE"/>
                </a:solidFill>
                <a:latin typeface="Georgia"/>
              </a:rPr>
              <a:t> avec le manga.</a:t>
            </a:r>
            <a:endParaRPr lang="en-US" altLang="ja-JP" sz="1600" dirty="0">
              <a:solidFill>
                <a:srgbClr val="448FFE"/>
              </a:solidFill>
              <a:latin typeface="Georgia" panose="02040502050405020303" pitchFamily="18" charset="0"/>
            </a:endParaRPr>
          </a:p>
          <a:p>
            <a:pPr>
              <a:lnSpc>
                <a:spcPct val="100000"/>
              </a:lnSpc>
              <a:buFont typeface="Wingdings" panose="05000000000000000000" pitchFamily="2" charset="2"/>
              <a:buChar char="n"/>
            </a:pPr>
            <a:r>
              <a:rPr kumimoji="1" lang="en-US" altLang="ja-JP" sz="1800" dirty="0">
                <a:latin typeface="Georgia" panose="02040502050405020303" pitchFamily="18" charset="0"/>
              </a:rPr>
              <a:t>Mobile carriers aggressively promoted subscription service of </a:t>
            </a:r>
            <a:r>
              <a:rPr kumimoji="1" lang="en-US" altLang="ja-JP" sz="1800" dirty="0" err="1">
                <a:latin typeface="Georgia" panose="02040502050405020303" pitchFamily="18" charset="0"/>
              </a:rPr>
              <a:t>eMagazines</a:t>
            </a:r>
            <a:r>
              <a:rPr kumimoji="1" lang="en-US" altLang="ja-JP" sz="1800" dirty="0">
                <a:latin typeface="Georgia" panose="02040502050405020303" pitchFamily="18" charset="0"/>
              </a:rPr>
              <a:t>. However, reading experience of PDF file based magazine content has a limitation in readability.</a:t>
            </a:r>
          </a:p>
          <a:p>
            <a:pPr marL="274320" lvl="1" indent="0">
              <a:lnSpc>
                <a:spcPct val="100000"/>
              </a:lnSpc>
              <a:buNone/>
            </a:pPr>
            <a:r>
              <a:rPr lang="en-US" altLang="ja-JP" sz="1600" spc="-1" dirty="0">
                <a:solidFill>
                  <a:srgbClr val="448FFE"/>
                </a:solidFill>
                <a:latin typeface="Georgia"/>
              </a:rPr>
              <a:t>Les </a:t>
            </a:r>
            <a:r>
              <a:rPr lang="en-US" altLang="ja-JP" sz="1600" spc="-1" dirty="0" err="1">
                <a:solidFill>
                  <a:srgbClr val="448FFE"/>
                </a:solidFill>
                <a:latin typeface="Georgia"/>
              </a:rPr>
              <a:t>opérateurs</a:t>
            </a:r>
            <a:r>
              <a:rPr lang="en-US" altLang="ja-JP" sz="1600" spc="-1" dirty="0">
                <a:solidFill>
                  <a:srgbClr val="448FFE"/>
                </a:solidFill>
                <a:latin typeface="Georgia"/>
              </a:rPr>
              <a:t> de </a:t>
            </a:r>
            <a:r>
              <a:rPr lang="en-US" altLang="ja-JP" sz="1600" spc="-1" dirty="0" err="1">
                <a:solidFill>
                  <a:srgbClr val="448FFE"/>
                </a:solidFill>
                <a:latin typeface="Georgia"/>
              </a:rPr>
              <a:t>téléphone</a:t>
            </a:r>
            <a:r>
              <a:rPr lang="en-US" altLang="ja-JP" sz="1600" spc="-1" dirty="0">
                <a:solidFill>
                  <a:srgbClr val="448FFE"/>
                </a:solidFill>
                <a:latin typeface="Georgia"/>
              </a:rPr>
              <a:t> mobile on </a:t>
            </a:r>
            <a:r>
              <a:rPr lang="en-US" altLang="ja-JP" sz="1600" spc="-1" dirty="0" err="1">
                <a:solidFill>
                  <a:srgbClr val="448FFE"/>
                </a:solidFill>
                <a:latin typeface="Georgia"/>
              </a:rPr>
              <a:t>fortement</a:t>
            </a:r>
            <a:r>
              <a:rPr lang="en-US" altLang="ja-JP" sz="1600" spc="-1" dirty="0">
                <a:solidFill>
                  <a:srgbClr val="448FFE"/>
                </a:solidFill>
                <a:latin typeface="Georgia"/>
              </a:rPr>
              <a:t> fait la promotion des services </a:t>
            </a:r>
            <a:r>
              <a:rPr lang="en-US" altLang="ja-JP" sz="1600" spc="-1" dirty="0" err="1">
                <a:solidFill>
                  <a:srgbClr val="448FFE"/>
                </a:solidFill>
                <a:latin typeface="Georgia"/>
              </a:rPr>
              <a:t>d’abonnement</a:t>
            </a:r>
            <a:r>
              <a:rPr lang="en-US" altLang="ja-JP" sz="1600" spc="-1" dirty="0">
                <a:solidFill>
                  <a:srgbClr val="448FFE"/>
                </a:solidFill>
                <a:latin typeface="Georgia"/>
              </a:rPr>
              <a:t> aux </a:t>
            </a:r>
            <a:r>
              <a:rPr lang="en-US" altLang="ja-JP" sz="1600" spc="-1" dirty="0" err="1">
                <a:solidFill>
                  <a:srgbClr val="448FFE"/>
                </a:solidFill>
                <a:latin typeface="Georgia"/>
              </a:rPr>
              <a:t>eMagazines</a:t>
            </a:r>
            <a:r>
              <a:rPr lang="en-US" altLang="ja-JP" sz="1600" spc="-1" dirty="0">
                <a:solidFill>
                  <a:srgbClr val="448FFE"/>
                </a:solidFill>
                <a:latin typeface="Georgia"/>
              </a:rPr>
              <a:t>. </a:t>
            </a:r>
            <a:r>
              <a:rPr lang="en-US" altLang="ja-JP" sz="1600" spc="-1" dirty="0" err="1">
                <a:solidFill>
                  <a:srgbClr val="448FFE"/>
                </a:solidFill>
                <a:latin typeface="Georgia"/>
              </a:rPr>
              <a:t>L’ergonomie</a:t>
            </a:r>
            <a:r>
              <a:rPr lang="en-US" altLang="ja-JP" sz="1600" spc="-1" dirty="0">
                <a:solidFill>
                  <a:srgbClr val="448FFE"/>
                </a:solidFill>
                <a:latin typeface="Georgia"/>
              </a:rPr>
              <a:t> de lecture sur la base de PDFs </a:t>
            </a:r>
            <a:r>
              <a:rPr lang="en-US" altLang="ja-JP" sz="1600" spc="-1" dirty="0" err="1">
                <a:solidFill>
                  <a:srgbClr val="448FFE"/>
                </a:solidFill>
                <a:latin typeface="Georgia"/>
              </a:rPr>
              <a:t>limite</a:t>
            </a:r>
            <a:r>
              <a:rPr lang="en-US" altLang="ja-JP" sz="1600" spc="-1" dirty="0">
                <a:solidFill>
                  <a:srgbClr val="448FFE"/>
                </a:solidFill>
                <a:latin typeface="Georgia"/>
              </a:rPr>
              <a:t> </a:t>
            </a:r>
            <a:r>
              <a:rPr lang="en-US" altLang="ja-JP" sz="1600" spc="-1" dirty="0" err="1">
                <a:solidFill>
                  <a:srgbClr val="448FFE"/>
                </a:solidFill>
                <a:latin typeface="Georgia"/>
              </a:rPr>
              <a:t>cependant</a:t>
            </a:r>
            <a:r>
              <a:rPr lang="en-US" altLang="ja-JP" sz="1600" spc="-1" dirty="0">
                <a:solidFill>
                  <a:srgbClr val="448FFE"/>
                </a:solidFill>
                <a:latin typeface="Georgia"/>
              </a:rPr>
              <a:t> la </a:t>
            </a:r>
            <a:r>
              <a:rPr lang="en-US" altLang="ja-JP" sz="1600" spc="-1" dirty="0" err="1">
                <a:solidFill>
                  <a:srgbClr val="448FFE"/>
                </a:solidFill>
                <a:latin typeface="Georgia"/>
              </a:rPr>
              <a:t>lisibilité</a:t>
            </a:r>
            <a:r>
              <a:rPr lang="en-US" altLang="ja-JP" sz="1600" spc="-1" dirty="0">
                <a:solidFill>
                  <a:srgbClr val="448FFE"/>
                </a:solidFill>
                <a:latin typeface="Georgia"/>
              </a:rPr>
              <a:t>.</a:t>
            </a:r>
            <a:endParaRPr kumimoji="1" lang="en-US" altLang="ja-JP" sz="1500" dirty="0">
              <a:solidFill>
                <a:srgbClr val="448FFE"/>
              </a:solidFill>
              <a:latin typeface="Georgia" panose="02040502050405020303" pitchFamily="18" charset="0"/>
            </a:endParaRPr>
          </a:p>
          <a:p>
            <a:pPr>
              <a:lnSpc>
                <a:spcPct val="100000"/>
              </a:lnSpc>
              <a:buFont typeface="Wingdings" panose="05000000000000000000" pitchFamily="2" charset="2"/>
              <a:buChar char="n"/>
            </a:pPr>
            <a:r>
              <a:rPr kumimoji="1" lang="en-US" altLang="ja-JP" sz="1800" dirty="0">
                <a:latin typeface="Georgia" panose="02040502050405020303" pitchFamily="18" charset="0"/>
              </a:rPr>
              <a:t>Interests in Audiobooks beginning to increase.</a:t>
            </a:r>
          </a:p>
          <a:p>
            <a:pPr marL="274320" lvl="1" indent="0">
              <a:lnSpc>
                <a:spcPct val="100000"/>
              </a:lnSpc>
              <a:buNone/>
            </a:pPr>
            <a:r>
              <a:rPr lang="en-US" altLang="ja-JP" sz="1600" spc="-1" dirty="0" err="1">
                <a:solidFill>
                  <a:srgbClr val="448FFE"/>
                </a:solidFill>
                <a:latin typeface="Georgia"/>
              </a:rPr>
              <a:t>L’intéret</a:t>
            </a:r>
            <a:r>
              <a:rPr lang="en-US" altLang="ja-JP" sz="1600" spc="-1" dirty="0">
                <a:solidFill>
                  <a:srgbClr val="448FFE"/>
                </a:solidFill>
                <a:latin typeface="Georgia"/>
              </a:rPr>
              <a:t> pour les Audiobooks commence</a:t>
            </a:r>
            <a:endParaRPr lang="ja-JP" altLang="en-US" sz="1600" spc="-1" dirty="0">
              <a:solidFill>
                <a:srgbClr val="448FFE"/>
              </a:solidFill>
              <a:latin typeface="Georgia"/>
            </a:endParaRPr>
          </a:p>
          <a:p>
            <a:pPr marL="274320" lvl="1" indent="0">
              <a:lnSpc>
                <a:spcPct val="100000"/>
              </a:lnSpc>
              <a:buNone/>
            </a:pPr>
            <a:r>
              <a:rPr lang="en-US" altLang="ja-JP" sz="1600" spc="-1" dirty="0">
                <a:solidFill>
                  <a:srgbClr val="448FFE"/>
                </a:solidFill>
                <a:latin typeface="Georgia"/>
              </a:rPr>
              <a:t>à augmenter.</a:t>
            </a:r>
            <a:endParaRPr lang="en-US" altLang="ja-JP" sz="1600" spc="-1" dirty="0">
              <a:solidFill>
                <a:srgbClr val="448FFE"/>
              </a:solidFill>
              <a:latin typeface="Arial"/>
            </a:endParaRPr>
          </a:p>
        </p:txBody>
      </p:sp>
      <p:pic>
        <p:nvPicPr>
          <p:cNvPr id="8" name="図 7">
            <a:extLst>
              <a:ext uri="{FF2B5EF4-FFF2-40B4-BE49-F238E27FC236}">
                <a16:creationId xmlns:a16="http://schemas.microsoft.com/office/drawing/2014/main" id="{1FE2801B-BD16-48B5-BD2B-3AA3350D0A8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018520" y="382171"/>
            <a:ext cx="835703" cy="835703"/>
          </a:xfrm>
          <a:prstGeom prst="rect">
            <a:avLst/>
          </a:prstGeom>
        </p:spPr>
      </p:pic>
      <p:graphicFrame>
        <p:nvGraphicFramePr>
          <p:cNvPr id="12" name="グラフ 11">
            <a:extLst>
              <a:ext uri="{FF2B5EF4-FFF2-40B4-BE49-F238E27FC236}">
                <a16:creationId xmlns:a16="http://schemas.microsoft.com/office/drawing/2014/main" id="{47815EB9-FFD2-484D-B6DF-5B0B9BB58A2A}"/>
              </a:ext>
            </a:extLst>
          </p:cNvPr>
          <p:cNvGraphicFramePr>
            <a:graphicFrameLocks/>
          </p:cNvGraphicFramePr>
          <p:nvPr>
            <p:extLst>
              <p:ext uri="{D42A27DB-BD31-4B8C-83A1-F6EECF244321}">
                <p14:modId xmlns:p14="http://schemas.microsoft.com/office/powerpoint/2010/main" val="773800452"/>
              </p:ext>
            </p:extLst>
          </p:nvPr>
        </p:nvGraphicFramePr>
        <p:xfrm>
          <a:off x="443239" y="1490102"/>
          <a:ext cx="6319487" cy="4881753"/>
        </p:xfrm>
        <a:graphic>
          <a:graphicData uri="http://schemas.openxmlformats.org/drawingml/2006/chart">
            <c:chart xmlns:c="http://schemas.openxmlformats.org/drawingml/2006/chart" xmlns:r="http://schemas.openxmlformats.org/officeDocument/2006/relationships" r:id="rId3"/>
          </a:graphicData>
        </a:graphic>
      </p:graphicFrame>
      <p:sp>
        <p:nvSpPr>
          <p:cNvPr id="13" name="吹き出し: 線 8">
            <a:extLst>
              <a:ext uri="{FF2B5EF4-FFF2-40B4-BE49-F238E27FC236}">
                <a16:creationId xmlns:a16="http://schemas.microsoft.com/office/drawing/2014/main" id="{F475EE76-0A9A-40CC-BB77-7354F3CEB93D}"/>
              </a:ext>
            </a:extLst>
          </p:cNvPr>
          <p:cNvSpPr/>
          <p:nvPr/>
        </p:nvSpPr>
        <p:spPr>
          <a:xfrm>
            <a:off x="2463014" y="2606842"/>
            <a:ext cx="1163053" cy="405063"/>
          </a:xfrm>
          <a:prstGeom prst="borderCallout1">
            <a:avLst>
              <a:gd name="adj1" fmla="val 56374"/>
              <a:gd name="adj2" fmla="val 100597"/>
              <a:gd name="adj3" fmla="val 120421"/>
              <a:gd name="adj4" fmla="val 136839"/>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err="1">
                <a:solidFill>
                  <a:schemeClr val="tx1">
                    <a:lumMod val="65000"/>
                    <a:lumOff val="35000"/>
                  </a:schemeClr>
                </a:solidFill>
                <a:latin typeface="+mj-lt"/>
              </a:rPr>
              <a:t>eManga</a:t>
            </a:r>
            <a:endParaRPr kumimoji="1" lang="ja-JP" altLang="en-US" sz="2000" dirty="0">
              <a:solidFill>
                <a:schemeClr val="tx1">
                  <a:lumMod val="65000"/>
                  <a:lumOff val="35000"/>
                </a:schemeClr>
              </a:solidFill>
              <a:latin typeface="+mj-lt"/>
            </a:endParaRPr>
          </a:p>
        </p:txBody>
      </p:sp>
      <p:sp>
        <p:nvSpPr>
          <p:cNvPr id="14" name="吹き出し: 線 18">
            <a:extLst>
              <a:ext uri="{FF2B5EF4-FFF2-40B4-BE49-F238E27FC236}">
                <a16:creationId xmlns:a16="http://schemas.microsoft.com/office/drawing/2014/main" id="{017CA144-D128-4511-AFEB-D60480CF09C7}"/>
              </a:ext>
            </a:extLst>
          </p:cNvPr>
          <p:cNvSpPr/>
          <p:nvPr/>
        </p:nvSpPr>
        <p:spPr>
          <a:xfrm>
            <a:off x="4981856" y="4452355"/>
            <a:ext cx="1058779" cy="405063"/>
          </a:xfrm>
          <a:prstGeom prst="borderCallout1">
            <a:avLst>
              <a:gd name="adj1" fmla="val 101918"/>
              <a:gd name="adj2" fmla="val 50664"/>
              <a:gd name="adj3" fmla="val 218507"/>
              <a:gd name="adj4" fmla="val 16061"/>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a:solidFill>
                  <a:schemeClr val="tx1">
                    <a:lumMod val="85000"/>
                    <a:lumOff val="15000"/>
                  </a:schemeClr>
                </a:solidFill>
                <a:latin typeface="+mj-lt"/>
              </a:rPr>
              <a:t>eBook</a:t>
            </a:r>
            <a:endParaRPr kumimoji="1" lang="ja-JP" altLang="en-US" sz="2000" dirty="0">
              <a:solidFill>
                <a:schemeClr val="tx1">
                  <a:lumMod val="85000"/>
                  <a:lumOff val="15000"/>
                </a:schemeClr>
              </a:solidFill>
              <a:latin typeface="+mj-lt"/>
            </a:endParaRPr>
          </a:p>
        </p:txBody>
      </p:sp>
      <p:sp>
        <p:nvSpPr>
          <p:cNvPr id="15" name="吹き出し: 線 21">
            <a:extLst>
              <a:ext uri="{FF2B5EF4-FFF2-40B4-BE49-F238E27FC236}">
                <a16:creationId xmlns:a16="http://schemas.microsoft.com/office/drawing/2014/main" id="{8F5BE31B-3D5D-4F74-8C5C-52E40F979AC4}"/>
              </a:ext>
            </a:extLst>
          </p:cNvPr>
          <p:cNvSpPr/>
          <p:nvPr/>
        </p:nvSpPr>
        <p:spPr>
          <a:xfrm>
            <a:off x="1688982" y="4744105"/>
            <a:ext cx="1548063" cy="405063"/>
          </a:xfrm>
          <a:prstGeom prst="borderCallout1">
            <a:avLst>
              <a:gd name="adj1" fmla="val 99938"/>
              <a:gd name="adj2" fmla="val 49130"/>
              <a:gd name="adj3" fmla="val 229332"/>
              <a:gd name="adj4" fmla="val 70993"/>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err="1">
                <a:solidFill>
                  <a:schemeClr val="tx1">
                    <a:lumMod val="85000"/>
                    <a:lumOff val="15000"/>
                  </a:schemeClr>
                </a:solidFill>
                <a:latin typeface="+mj-lt"/>
              </a:rPr>
              <a:t>eMagazine</a:t>
            </a:r>
            <a:endParaRPr kumimoji="1" lang="ja-JP" altLang="en-US" sz="2000" dirty="0">
              <a:solidFill>
                <a:schemeClr val="tx1">
                  <a:lumMod val="85000"/>
                  <a:lumOff val="15000"/>
                </a:schemeClr>
              </a:solidFill>
              <a:latin typeface="+mj-lt"/>
            </a:endParaRPr>
          </a:p>
        </p:txBody>
      </p:sp>
      <p:sp>
        <p:nvSpPr>
          <p:cNvPr id="10" name="テキスト ボックス 9"/>
          <p:cNvSpPr txBox="1"/>
          <p:nvPr/>
        </p:nvSpPr>
        <p:spPr>
          <a:xfrm>
            <a:off x="443239" y="5280580"/>
            <a:ext cx="732815" cy="369332"/>
          </a:xfrm>
          <a:prstGeom prst="rect">
            <a:avLst/>
          </a:prstGeom>
          <a:solidFill>
            <a:schemeClr val="bg1"/>
          </a:solidFill>
        </p:spPr>
        <p:txBody>
          <a:bodyPr wrap="square" rtlCol="0">
            <a:spAutoFit/>
          </a:bodyPr>
          <a:lstStyle/>
          <a:p>
            <a:pPr algn="r"/>
            <a:r>
              <a:rPr kumimoji="1" lang="en-US" altLang="ja-JP" dirty="0" smtClean="0">
                <a:solidFill>
                  <a:schemeClr val="tx1">
                    <a:lumMod val="65000"/>
                    <a:lumOff val="35000"/>
                  </a:schemeClr>
                </a:solidFill>
              </a:rPr>
              <a:t>25</a:t>
            </a:r>
            <a:endParaRPr kumimoji="1" lang="ja-JP" altLang="en-US" dirty="0">
              <a:solidFill>
                <a:schemeClr val="tx1">
                  <a:lumMod val="65000"/>
                  <a:lumOff val="35000"/>
                </a:schemeClr>
              </a:solidFill>
            </a:endParaRPr>
          </a:p>
        </p:txBody>
      </p:sp>
      <p:sp>
        <p:nvSpPr>
          <p:cNvPr id="11" name="テキスト ボックス 10"/>
          <p:cNvSpPr txBox="1"/>
          <p:nvPr/>
        </p:nvSpPr>
        <p:spPr>
          <a:xfrm>
            <a:off x="354847" y="3858267"/>
            <a:ext cx="814856" cy="369332"/>
          </a:xfrm>
          <a:prstGeom prst="rect">
            <a:avLst/>
          </a:prstGeom>
          <a:solidFill>
            <a:schemeClr val="bg1"/>
          </a:solidFill>
        </p:spPr>
        <p:txBody>
          <a:bodyPr wrap="square" rtlCol="0">
            <a:spAutoFit/>
          </a:bodyPr>
          <a:lstStyle/>
          <a:p>
            <a:pPr algn="r"/>
            <a:r>
              <a:rPr kumimoji="1" lang="en-US" altLang="ja-JP" dirty="0" smtClean="0">
                <a:solidFill>
                  <a:schemeClr val="tx1">
                    <a:lumMod val="65000"/>
                    <a:lumOff val="35000"/>
                  </a:schemeClr>
                </a:solidFill>
              </a:rPr>
              <a:t>100</a:t>
            </a:r>
            <a:endParaRPr kumimoji="1" lang="ja-JP" altLang="en-US" dirty="0">
              <a:solidFill>
                <a:schemeClr val="tx1">
                  <a:lumMod val="65000"/>
                  <a:lumOff val="35000"/>
                </a:schemeClr>
              </a:solidFill>
            </a:endParaRPr>
          </a:p>
        </p:txBody>
      </p:sp>
      <p:sp>
        <p:nvSpPr>
          <p:cNvPr id="16" name="テキスト ボックス 15"/>
          <p:cNvSpPr txBox="1"/>
          <p:nvPr/>
        </p:nvSpPr>
        <p:spPr>
          <a:xfrm>
            <a:off x="370900" y="1969817"/>
            <a:ext cx="814856" cy="369332"/>
          </a:xfrm>
          <a:prstGeom prst="rect">
            <a:avLst/>
          </a:prstGeom>
          <a:solidFill>
            <a:schemeClr val="bg1"/>
          </a:solidFill>
        </p:spPr>
        <p:txBody>
          <a:bodyPr wrap="square" rtlCol="0">
            <a:spAutoFit/>
          </a:bodyPr>
          <a:lstStyle/>
          <a:p>
            <a:pPr algn="r"/>
            <a:r>
              <a:rPr kumimoji="1" lang="en-US" altLang="ja-JP" dirty="0" smtClean="0">
                <a:solidFill>
                  <a:schemeClr val="tx1">
                    <a:lumMod val="65000"/>
                    <a:lumOff val="35000"/>
                  </a:schemeClr>
                </a:solidFill>
              </a:rPr>
              <a:t>200</a:t>
            </a:r>
            <a:endParaRPr kumimoji="1" lang="ja-JP" altLang="en-US" dirty="0">
              <a:solidFill>
                <a:schemeClr val="tx1">
                  <a:lumMod val="65000"/>
                  <a:lumOff val="35000"/>
                </a:schemeClr>
              </a:solidFill>
            </a:endParaRPr>
          </a:p>
        </p:txBody>
      </p:sp>
      <p:sp>
        <p:nvSpPr>
          <p:cNvPr id="17" name="テキスト ボックス 16"/>
          <p:cNvSpPr txBox="1"/>
          <p:nvPr/>
        </p:nvSpPr>
        <p:spPr>
          <a:xfrm>
            <a:off x="442055" y="4791961"/>
            <a:ext cx="732815" cy="369332"/>
          </a:xfrm>
          <a:prstGeom prst="rect">
            <a:avLst/>
          </a:prstGeom>
          <a:solidFill>
            <a:schemeClr val="bg1"/>
          </a:solidFill>
        </p:spPr>
        <p:txBody>
          <a:bodyPr wrap="square" rtlCol="0">
            <a:spAutoFit/>
          </a:bodyPr>
          <a:lstStyle/>
          <a:p>
            <a:pPr algn="r"/>
            <a:r>
              <a:rPr kumimoji="1" lang="en-US" altLang="ja-JP" dirty="0" smtClean="0">
                <a:solidFill>
                  <a:schemeClr val="tx1">
                    <a:lumMod val="65000"/>
                    <a:lumOff val="35000"/>
                  </a:schemeClr>
                </a:solidFill>
              </a:rPr>
              <a:t>50</a:t>
            </a:r>
            <a:endParaRPr kumimoji="1" lang="ja-JP" altLang="en-US" dirty="0">
              <a:solidFill>
                <a:schemeClr val="tx1">
                  <a:lumMod val="65000"/>
                  <a:lumOff val="35000"/>
                </a:schemeClr>
              </a:solidFill>
            </a:endParaRPr>
          </a:p>
        </p:txBody>
      </p:sp>
      <p:sp>
        <p:nvSpPr>
          <p:cNvPr id="18" name="テキスト ボックス 17"/>
          <p:cNvSpPr txBox="1"/>
          <p:nvPr/>
        </p:nvSpPr>
        <p:spPr>
          <a:xfrm>
            <a:off x="448995" y="4336000"/>
            <a:ext cx="732815" cy="369332"/>
          </a:xfrm>
          <a:prstGeom prst="rect">
            <a:avLst/>
          </a:prstGeom>
          <a:solidFill>
            <a:schemeClr val="bg1"/>
          </a:solidFill>
        </p:spPr>
        <p:txBody>
          <a:bodyPr wrap="square" rtlCol="0">
            <a:spAutoFit/>
          </a:bodyPr>
          <a:lstStyle/>
          <a:p>
            <a:pPr algn="r"/>
            <a:r>
              <a:rPr kumimoji="1" lang="en-US" altLang="ja-JP" dirty="0" smtClean="0">
                <a:solidFill>
                  <a:schemeClr val="tx1">
                    <a:lumMod val="65000"/>
                    <a:lumOff val="35000"/>
                  </a:schemeClr>
                </a:solidFill>
              </a:rPr>
              <a:t>75</a:t>
            </a:r>
            <a:endParaRPr kumimoji="1" lang="ja-JP" altLang="en-US" dirty="0">
              <a:solidFill>
                <a:schemeClr val="tx1">
                  <a:lumMod val="65000"/>
                  <a:lumOff val="35000"/>
                </a:schemeClr>
              </a:solidFill>
            </a:endParaRPr>
          </a:p>
        </p:txBody>
      </p:sp>
      <p:sp>
        <p:nvSpPr>
          <p:cNvPr id="19" name="テキスト ボックス 18"/>
          <p:cNvSpPr txBox="1"/>
          <p:nvPr/>
        </p:nvSpPr>
        <p:spPr>
          <a:xfrm>
            <a:off x="356263" y="3385977"/>
            <a:ext cx="814856" cy="369332"/>
          </a:xfrm>
          <a:prstGeom prst="rect">
            <a:avLst/>
          </a:prstGeom>
          <a:solidFill>
            <a:schemeClr val="bg1"/>
          </a:solidFill>
        </p:spPr>
        <p:txBody>
          <a:bodyPr wrap="square" rtlCol="0">
            <a:spAutoFit/>
          </a:bodyPr>
          <a:lstStyle/>
          <a:p>
            <a:pPr algn="r"/>
            <a:r>
              <a:rPr kumimoji="1" lang="en-US" altLang="ja-JP" dirty="0" smtClean="0">
                <a:solidFill>
                  <a:schemeClr val="tx1">
                    <a:lumMod val="65000"/>
                    <a:lumOff val="35000"/>
                  </a:schemeClr>
                </a:solidFill>
              </a:rPr>
              <a:t>125</a:t>
            </a:r>
            <a:endParaRPr kumimoji="1" lang="ja-JP" altLang="en-US" dirty="0">
              <a:solidFill>
                <a:schemeClr val="tx1">
                  <a:lumMod val="65000"/>
                  <a:lumOff val="35000"/>
                </a:schemeClr>
              </a:solidFill>
            </a:endParaRPr>
          </a:p>
        </p:txBody>
      </p:sp>
      <p:sp>
        <p:nvSpPr>
          <p:cNvPr id="20" name="テキスト ボックス 19"/>
          <p:cNvSpPr txBox="1"/>
          <p:nvPr/>
        </p:nvSpPr>
        <p:spPr>
          <a:xfrm>
            <a:off x="354847" y="2921598"/>
            <a:ext cx="814856" cy="369332"/>
          </a:xfrm>
          <a:prstGeom prst="rect">
            <a:avLst/>
          </a:prstGeom>
          <a:solidFill>
            <a:schemeClr val="bg1"/>
          </a:solidFill>
        </p:spPr>
        <p:txBody>
          <a:bodyPr wrap="square" rtlCol="0">
            <a:spAutoFit/>
          </a:bodyPr>
          <a:lstStyle/>
          <a:p>
            <a:pPr algn="r"/>
            <a:r>
              <a:rPr kumimoji="1" lang="en-US" altLang="ja-JP" dirty="0" smtClean="0">
                <a:solidFill>
                  <a:schemeClr val="tx1">
                    <a:lumMod val="65000"/>
                    <a:lumOff val="35000"/>
                  </a:schemeClr>
                </a:solidFill>
              </a:rPr>
              <a:t>150</a:t>
            </a:r>
            <a:endParaRPr kumimoji="1" lang="ja-JP" altLang="en-US" dirty="0">
              <a:solidFill>
                <a:schemeClr val="tx1">
                  <a:lumMod val="65000"/>
                  <a:lumOff val="35000"/>
                </a:schemeClr>
              </a:solidFill>
            </a:endParaRPr>
          </a:p>
        </p:txBody>
      </p:sp>
      <p:sp>
        <p:nvSpPr>
          <p:cNvPr id="21" name="テキスト ボックス 20"/>
          <p:cNvSpPr txBox="1"/>
          <p:nvPr/>
        </p:nvSpPr>
        <p:spPr>
          <a:xfrm>
            <a:off x="370900" y="2447550"/>
            <a:ext cx="814856" cy="369332"/>
          </a:xfrm>
          <a:prstGeom prst="rect">
            <a:avLst/>
          </a:prstGeom>
          <a:solidFill>
            <a:schemeClr val="bg1"/>
          </a:solidFill>
        </p:spPr>
        <p:txBody>
          <a:bodyPr wrap="square" rtlCol="0">
            <a:spAutoFit/>
          </a:bodyPr>
          <a:lstStyle/>
          <a:p>
            <a:pPr algn="r"/>
            <a:r>
              <a:rPr kumimoji="1" lang="en-US" altLang="ja-JP" dirty="0" smtClean="0">
                <a:solidFill>
                  <a:schemeClr val="tx1">
                    <a:lumMod val="65000"/>
                    <a:lumOff val="35000"/>
                  </a:schemeClr>
                </a:solidFill>
              </a:rPr>
              <a:t>175</a:t>
            </a:r>
            <a:endParaRPr kumimoji="1" lang="ja-JP" altLang="en-US" dirty="0">
              <a:solidFill>
                <a:schemeClr val="tx1">
                  <a:lumMod val="65000"/>
                  <a:lumOff val="35000"/>
                </a:schemeClr>
              </a:solidFill>
            </a:endParaRPr>
          </a:p>
        </p:txBody>
      </p:sp>
    </p:spTree>
    <p:extLst>
      <p:ext uri="{BB962C8B-B14F-4D97-AF65-F5344CB8AC3E}">
        <p14:creationId xmlns:p14="http://schemas.microsoft.com/office/powerpoint/2010/main" val="1338696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1069848" y="2233914"/>
            <a:ext cx="10058400" cy="3938286"/>
          </a:xfrm>
        </p:spPr>
        <p:txBody>
          <a:bodyPr>
            <a:normAutofit/>
          </a:bodyPr>
          <a:lstStyle/>
          <a:p>
            <a:pPr>
              <a:lnSpc>
                <a:spcPct val="110000"/>
              </a:lnSpc>
              <a:buFont typeface="Wingdings" panose="05000000000000000000" pitchFamily="2" charset="2"/>
              <a:buChar char="n"/>
            </a:pPr>
            <a:r>
              <a:rPr lang="en-US" altLang="ja-JP" sz="2800" dirty="0">
                <a:latin typeface="Georgia" panose="02040502050405020303" pitchFamily="18" charset="0"/>
              </a:rPr>
              <a:t>4 major publishers (KODANSHA, SHUEISHA, SHOGAKUKAN, KADOKAWA) and Media Do Holdings donated to the Keio Research Institute at SFC to have established Advanced Publishing Lab.</a:t>
            </a:r>
            <a:r>
              <a:rPr lang="ja-JP" altLang="en-US" sz="2800" dirty="0">
                <a:latin typeface="Georgia" panose="02040502050405020303" pitchFamily="18" charset="0"/>
              </a:rPr>
              <a:t>（</a:t>
            </a:r>
            <a:r>
              <a:rPr lang="en-US" altLang="ja-JP" sz="2800" dirty="0">
                <a:latin typeface="Georgia" panose="02040502050405020303" pitchFamily="18" charset="0"/>
              </a:rPr>
              <a:t>APL</a:t>
            </a:r>
            <a:r>
              <a:rPr lang="ja-JP" altLang="en-US" sz="2800" dirty="0">
                <a:latin typeface="Georgia" panose="02040502050405020303" pitchFamily="18" charset="0"/>
              </a:rPr>
              <a:t>）</a:t>
            </a:r>
            <a:endParaRPr lang="en-US" altLang="ja-JP" sz="2800" dirty="0">
              <a:latin typeface="Georgia" panose="02040502050405020303" pitchFamily="18" charset="0"/>
            </a:endParaRPr>
          </a:p>
          <a:p>
            <a:pPr marL="274320" lvl="1" indent="0">
              <a:lnSpc>
                <a:spcPct val="110000"/>
              </a:lnSpc>
              <a:buNone/>
            </a:pPr>
            <a:r>
              <a:rPr lang="en-US" altLang="ja-JP" sz="2400" spc="-1" dirty="0">
                <a:solidFill>
                  <a:srgbClr val="448FFE"/>
                </a:solidFill>
                <a:latin typeface="Georgia"/>
              </a:rPr>
              <a:t>Les 4 plus </a:t>
            </a:r>
            <a:r>
              <a:rPr lang="en-US" altLang="ja-JP" sz="2400" spc="-1" dirty="0" err="1">
                <a:solidFill>
                  <a:srgbClr val="448FFE"/>
                </a:solidFill>
                <a:latin typeface="Georgia"/>
              </a:rPr>
              <a:t>grandes</a:t>
            </a:r>
            <a:r>
              <a:rPr lang="en-US" altLang="ja-JP" sz="2400" spc="-1" dirty="0">
                <a:solidFill>
                  <a:srgbClr val="448FFE"/>
                </a:solidFill>
                <a:latin typeface="Georgia"/>
              </a:rPr>
              <a:t> </a:t>
            </a:r>
            <a:r>
              <a:rPr lang="en-US" altLang="ja-JP" sz="2400" spc="-1" dirty="0" err="1">
                <a:solidFill>
                  <a:srgbClr val="448FFE"/>
                </a:solidFill>
                <a:latin typeface="Georgia"/>
              </a:rPr>
              <a:t>maisons</a:t>
            </a:r>
            <a:r>
              <a:rPr lang="en-US" altLang="ja-JP" sz="2400" spc="-1" dirty="0">
                <a:solidFill>
                  <a:srgbClr val="448FFE"/>
                </a:solidFill>
                <a:latin typeface="Georgia"/>
              </a:rPr>
              <a:t> </a:t>
            </a:r>
            <a:r>
              <a:rPr lang="en-US" altLang="ja-JP" sz="2400" spc="-1" dirty="0" err="1">
                <a:solidFill>
                  <a:srgbClr val="448FFE"/>
                </a:solidFill>
                <a:latin typeface="Georgia"/>
              </a:rPr>
              <a:t>d’édition</a:t>
            </a:r>
            <a:r>
              <a:rPr lang="en-US" altLang="ja-JP" sz="2400" spc="-1" dirty="0">
                <a:solidFill>
                  <a:srgbClr val="448FFE"/>
                </a:solidFill>
                <a:latin typeface="Georgia"/>
              </a:rPr>
              <a:t> (KODANSHA, SHUEISHA, SHOGAKUKAN, KADOKAWA) et Media Do Holdings </a:t>
            </a:r>
            <a:r>
              <a:rPr lang="en-US" altLang="ja-JP" sz="2400" spc="-1" dirty="0" err="1">
                <a:solidFill>
                  <a:srgbClr val="448FFE"/>
                </a:solidFill>
                <a:latin typeface="Georgia"/>
              </a:rPr>
              <a:t>ont</a:t>
            </a:r>
            <a:r>
              <a:rPr lang="en-US" altLang="ja-JP" sz="2400" spc="-1" dirty="0">
                <a:solidFill>
                  <a:srgbClr val="448FFE"/>
                </a:solidFill>
                <a:latin typeface="Georgia"/>
              </a:rPr>
              <a:t> </a:t>
            </a:r>
            <a:r>
              <a:rPr lang="en-US" altLang="ja-JP" sz="2400" spc="-1" dirty="0" err="1">
                <a:solidFill>
                  <a:srgbClr val="448FFE"/>
                </a:solidFill>
                <a:latin typeface="Georgia"/>
              </a:rPr>
              <a:t>subventioné</a:t>
            </a:r>
            <a:r>
              <a:rPr lang="en-US" altLang="ja-JP" sz="2400" spc="-1" dirty="0">
                <a:solidFill>
                  <a:srgbClr val="448FFE"/>
                </a:solidFill>
                <a:latin typeface="Georgia"/>
              </a:rPr>
              <a:t> le Keio Research Institute du SFC pour </a:t>
            </a:r>
            <a:r>
              <a:rPr lang="en-US" altLang="ja-JP" sz="2400" spc="-1" dirty="0" err="1">
                <a:solidFill>
                  <a:srgbClr val="448FFE"/>
                </a:solidFill>
                <a:latin typeface="Georgia"/>
              </a:rPr>
              <a:t>établir</a:t>
            </a:r>
            <a:r>
              <a:rPr lang="en-US" altLang="ja-JP" sz="2400" spc="-1" dirty="0">
                <a:solidFill>
                  <a:srgbClr val="448FFE"/>
                </a:solidFill>
                <a:latin typeface="Georgia"/>
              </a:rPr>
              <a:t> </a:t>
            </a:r>
            <a:r>
              <a:rPr lang="en-US" altLang="ja-JP" sz="2400" spc="-1" dirty="0" err="1">
                <a:solidFill>
                  <a:srgbClr val="448FFE"/>
                </a:solidFill>
                <a:latin typeface="Georgia"/>
              </a:rPr>
              <a:t>l’</a:t>
            </a:r>
            <a:r>
              <a:rPr lang="en-US" altLang="ja-JP" sz="2400" dirty="0" err="1">
                <a:solidFill>
                  <a:srgbClr val="448FFE"/>
                </a:solidFill>
                <a:latin typeface="Georgia" panose="02040502050405020303" pitchFamily="18" charset="0"/>
              </a:rPr>
              <a:t>Advanced</a:t>
            </a:r>
            <a:r>
              <a:rPr lang="en-US" altLang="ja-JP" sz="2400" dirty="0">
                <a:solidFill>
                  <a:srgbClr val="448FFE"/>
                </a:solidFill>
                <a:latin typeface="Georgia" panose="02040502050405020303" pitchFamily="18" charset="0"/>
              </a:rPr>
              <a:t> Publishing Lab</a:t>
            </a:r>
            <a:r>
              <a:rPr lang="en-US" altLang="ja-JP" sz="2400" spc="-1" dirty="0">
                <a:solidFill>
                  <a:srgbClr val="448FFE"/>
                </a:solidFill>
                <a:latin typeface="Georgia"/>
              </a:rPr>
              <a:t>.</a:t>
            </a:r>
            <a:r>
              <a:rPr lang="ja-JP" altLang="en-US" sz="2400" spc="-1" dirty="0">
                <a:solidFill>
                  <a:srgbClr val="448FFE"/>
                </a:solidFill>
                <a:latin typeface="Georgia"/>
              </a:rPr>
              <a:t>（</a:t>
            </a:r>
            <a:r>
              <a:rPr lang="en-US" altLang="ja-JP" sz="2400" spc="-1" dirty="0">
                <a:solidFill>
                  <a:srgbClr val="448FFE"/>
                </a:solidFill>
                <a:latin typeface="Georgia"/>
              </a:rPr>
              <a:t>APL</a:t>
            </a:r>
            <a:r>
              <a:rPr lang="ja-JP" altLang="en-US" sz="2400" spc="-1" dirty="0">
                <a:solidFill>
                  <a:srgbClr val="448FFE"/>
                </a:solidFill>
                <a:latin typeface="Georgia"/>
              </a:rPr>
              <a:t>）</a:t>
            </a:r>
            <a:endParaRPr lang="en-US" altLang="ja-JP" sz="2400" spc="-1" dirty="0">
              <a:solidFill>
                <a:srgbClr val="448FFE"/>
              </a:solidFill>
              <a:latin typeface="Arial"/>
            </a:endParaRPr>
          </a:p>
          <a:p>
            <a:pPr marL="0" indent="0">
              <a:lnSpc>
                <a:spcPct val="110000"/>
              </a:lnSpc>
              <a:buNone/>
            </a:pPr>
            <a:endParaRPr lang="ja-JP" altLang="en-US" sz="2400" dirty="0">
              <a:latin typeface="Georgia" panose="02040502050405020303" pitchFamily="18" charset="0"/>
            </a:endParaRPr>
          </a:p>
        </p:txBody>
      </p:sp>
      <p:sp>
        <p:nvSpPr>
          <p:cNvPr id="3" name="スライド番号プレースホルダー 2"/>
          <p:cNvSpPr>
            <a:spLocks noGrp="1"/>
          </p:cNvSpPr>
          <p:nvPr>
            <p:ph type="sldNum" sz="quarter" idx="12"/>
          </p:nvPr>
        </p:nvSpPr>
        <p:spPr/>
        <p:txBody>
          <a:bodyPr/>
          <a:lstStyle/>
          <a:p>
            <a:fld id="{4FAB73BC-B049-4115-A692-8D63A059BFB8}" type="slidenum">
              <a:rPr lang="en-US" smtClean="0"/>
              <a:t>14</a:t>
            </a:fld>
            <a:endParaRPr lang="en-US" dirty="0"/>
          </a:p>
        </p:txBody>
      </p:sp>
      <p:grpSp>
        <p:nvGrpSpPr>
          <p:cNvPr id="8" name="グループ化 7"/>
          <p:cNvGrpSpPr/>
          <p:nvPr/>
        </p:nvGrpSpPr>
        <p:grpSpPr>
          <a:xfrm>
            <a:off x="979826" y="304074"/>
            <a:ext cx="10222992" cy="1552618"/>
            <a:chOff x="979826" y="1045754"/>
            <a:chExt cx="10222992" cy="1552618"/>
          </a:xfrm>
        </p:grpSpPr>
        <p:sp>
          <p:nvSpPr>
            <p:cNvPr id="5" name="Rectangle 6"/>
            <p:cNvSpPr/>
            <p:nvPr/>
          </p:nvSpPr>
          <p:spPr>
            <a:xfrm>
              <a:off x="979826" y="1045754"/>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7"/>
            <p:cNvSpPr/>
            <p:nvPr/>
          </p:nvSpPr>
          <p:spPr>
            <a:xfrm>
              <a:off x="979826" y="2517689"/>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8"/>
            <p:cNvSpPr/>
            <p:nvPr/>
          </p:nvSpPr>
          <p:spPr>
            <a:xfrm>
              <a:off x="979826" y="1200500"/>
              <a:ext cx="10222992" cy="1252835"/>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4" name="タイトル 3"/>
          <p:cNvSpPr>
            <a:spLocks noGrp="1"/>
          </p:cNvSpPr>
          <p:nvPr>
            <p:ph type="title"/>
          </p:nvPr>
        </p:nvSpPr>
        <p:spPr/>
        <p:txBody>
          <a:bodyPr>
            <a:normAutofit/>
          </a:bodyPr>
          <a:lstStyle/>
          <a:p>
            <a:r>
              <a:rPr lang="en-US" altLang="ja-JP" dirty="0"/>
              <a:t>Advanced Publishing Lab.</a:t>
            </a:r>
            <a:br>
              <a:rPr lang="en-US" altLang="ja-JP" dirty="0"/>
            </a:br>
            <a:r>
              <a:rPr lang="en-US" altLang="ja-JP" sz="3200" dirty="0">
                <a:solidFill>
                  <a:srgbClr val="0070C0"/>
                </a:solidFill>
              </a:rPr>
              <a:t>Advanced Publishing Lab.</a:t>
            </a:r>
            <a:endParaRPr kumimoji="1" lang="ja-JP" altLang="en-US" sz="3100" dirty="0">
              <a:solidFill>
                <a:srgbClr val="0070C0"/>
              </a:solidFill>
            </a:endParaRPr>
          </a:p>
        </p:txBody>
      </p:sp>
      <p:pic>
        <p:nvPicPr>
          <p:cNvPr id="9" name="図 8">
            <a:extLst>
              <a:ext uri="{FF2B5EF4-FFF2-40B4-BE49-F238E27FC236}">
                <a16:creationId xmlns:a16="http://schemas.microsoft.com/office/drawing/2014/main" id="{897C5E81-8537-4BE0-8B08-1D06133EBCBB}"/>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987280" y="476757"/>
            <a:ext cx="1208733" cy="1208733"/>
          </a:xfrm>
          <a:prstGeom prst="rect">
            <a:avLst/>
          </a:prstGeom>
        </p:spPr>
      </p:pic>
    </p:spTree>
    <p:extLst>
      <p:ext uri="{BB962C8B-B14F-4D97-AF65-F5344CB8AC3E}">
        <p14:creationId xmlns:p14="http://schemas.microsoft.com/office/powerpoint/2010/main" val="13219282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4FAB73BC-B049-4115-A692-8D63A059BFB8}" type="slidenum">
              <a:rPr lang="en-US" smtClean="0"/>
              <a:t>15</a:t>
            </a:fld>
            <a:endParaRPr lang="en-US" dirty="0"/>
          </a:p>
        </p:txBody>
      </p:sp>
      <p:grpSp>
        <p:nvGrpSpPr>
          <p:cNvPr id="5" name="グループ化 4"/>
          <p:cNvGrpSpPr/>
          <p:nvPr/>
        </p:nvGrpSpPr>
        <p:grpSpPr>
          <a:xfrm>
            <a:off x="987552" y="395134"/>
            <a:ext cx="10222992" cy="976960"/>
            <a:chOff x="979826" y="1345158"/>
            <a:chExt cx="10222992" cy="976960"/>
          </a:xfrm>
        </p:grpSpPr>
        <p:sp>
          <p:nvSpPr>
            <p:cNvPr id="6" name="Rectangle 6"/>
            <p:cNvSpPr/>
            <p:nvPr/>
          </p:nvSpPr>
          <p:spPr>
            <a:xfrm>
              <a:off x="979826" y="1345158"/>
              <a:ext cx="10222992" cy="60618"/>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7"/>
            <p:cNvSpPr/>
            <p:nvPr/>
          </p:nvSpPr>
          <p:spPr>
            <a:xfrm>
              <a:off x="979826" y="2261500"/>
              <a:ext cx="10222992" cy="60618"/>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8"/>
            <p:cNvSpPr/>
            <p:nvPr/>
          </p:nvSpPr>
          <p:spPr>
            <a:xfrm>
              <a:off x="979826" y="1468148"/>
              <a:ext cx="10222992" cy="726115"/>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9" name="タイトル 1">
            <a:extLst>
              <a:ext uri="{FF2B5EF4-FFF2-40B4-BE49-F238E27FC236}">
                <a16:creationId xmlns:a16="http://schemas.microsoft.com/office/drawing/2014/main" id="{5D617B8F-AE51-494D-9BAA-CF458FCE0BDB}"/>
              </a:ext>
            </a:extLst>
          </p:cNvPr>
          <p:cNvSpPr>
            <a:spLocks noGrp="1"/>
          </p:cNvSpPr>
          <p:nvPr>
            <p:ph type="title"/>
          </p:nvPr>
        </p:nvSpPr>
        <p:spPr>
          <a:xfrm>
            <a:off x="1069848" y="518123"/>
            <a:ext cx="10058400" cy="726115"/>
          </a:xfrm>
        </p:spPr>
        <p:txBody>
          <a:bodyPr>
            <a:normAutofit/>
          </a:bodyPr>
          <a:lstStyle/>
          <a:p>
            <a:r>
              <a:rPr lang="en-US" altLang="ja-JP" sz="4000" dirty="0"/>
              <a:t>Objectives of APL</a:t>
            </a:r>
            <a:r>
              <a:rPr lang="ja-JP" altLang="en-US" sz="2800" dirty="0"/>
              <a:t>　</a:t>
            </a:r>
            <a:r>
              <a:rPr lang="en-US" altLang="ja-JP" sz="2800" dirty="0" err="1">
                <a:solidFill>
                  <a:srgbClr val="0070C0"/>
                </a:solidFill>
              </a:rPr>
              <a:t>Objectifs</a:t>
            </a:r>
            <a:r>
              <a:rPr lang="en-US" altLang="ja-JP" sz="2800" dirty="0">
                <a:solidFill>
                  <a:srgbClr val="0070C0"/>
                </a:solidFill>
              </a:rPr>
              <a:t> de </a:t>
            </a:r>
            <a:r>
              <a:rPr lang="en-US" altLang="ja-JP" sz="2800" dirty="0" err="1">
                <a:solidFill>
                  <a:srgbClr val="0070C0"/>
                </a:solidFill>
              </a:rPr>
              <a:t>l’APL</a:t>
            </a:r>
            <a:endParaRPr kumimoji="1" lang="ja-JP" altLang="en-US" sz="2800" dirty="0">
              <a:solidFill>
                <a:srgbClr val="0070C0"/>
              </a:solidFill>
            </a:endParaRPr>
          </a:p>
        </p:txBody>
      </p:sp>
      <p:sp>
        <p:nvSpPr>
          <p:cNvPr id="10" name="コンテンツ プレースホルダー 2">
            <a:extLst>
              <a:ext uri="{FF2B5EF4-FFF2-40B4-BE49-F238E27FC236}">
                <a16:creationId xmlns:a16="http://schemas.microsoft.com/office/drawing/2014/main" id="{30731816-AC46-48FB-9DE8-194BE246E0EC}"/>
              </a:ext>
            </a:extLst>
          </p:cNvPr>
          <p:cNvSpPr>
            <a:spLocks noGrp="1"/>
          </p:cNvSpPr>
          <p:nvPr>
            <p:ph idx="1"/>
          </p:nvPr>
        </p:nvSpPr>
        <p:spPr>
          <a:xfrm>
            <a:off x="484748" y="1605793"/>
            <a:ext cx="11146420" cy="5005277"/>
          </a:xfrm>
        </p:spPr>
        <p:txBody>
          <a:bodyPr>
            <a:normAutofit fontScale="92500" lnSpcReduction="10000"/>
          </a:bodyPr>
          <a:lstStyle/>
          <a:p>
            <a:pPr>
              <a:buFont typeface="Wingdings" panose="05000000000000000000" pitchFamily="2" charset="2"/>
              <a:buChar char="l"/>
            </a:pPr>
            <a:r>
              <a:rPr lang="en-US" altLang="ja-JP" sz="2400" dirty="0">
                <a:latin typeface="Georgia" panose="02040502050405020303" pitchFamily="18" charset="0"/>
              </a:rPr>
              <a:t>Connecting W3C and the Japanese Publishing Industry</a:t>
            </a:r>
          </a:p>
          <a:p>
            <a:pPr marL="274320" lvl="1" indent="0">
              <a:buNone/>
            </a:pPr>
            <a:r>
              <a:rPr lang="en-US" altLang="ja-JP" spc="-1" dirty="0" err="1">
                <a:solidFill>
                  <a:srgbClr val="448FFE"/>
                </a:solidFill>
                <a:latin typeface="Georgia"/>
              </a:rPr>
              <a:t>Créer</a:t>
            </a:r>
            <a:r>
              <a:rPr lang="en-US" altLang="ja-JP" spc="-1" dirty="0">
                <a:solidFill>
                  <a:srgbClr val="448FFE"/>
                </a:solidFill>
                <a:latin typeface="Georgia"/>
              </a:rPr>
              <a:t> des connections entre le W3C et le </a:t>
            </a:r>
            <a:r>
              <a:rPr lang="en-US" altLang="ja-JP" spc="-1" dirty="0" err="1">
                <a:solidFill>
                  <a:srgbClr val="448FFE"/>
                </a:solidFill>
                <a:latin typeface="Georgia"/>
              </a:rPr>
              <a:t>secteur</a:t>
            </a:r>
            <a:r>
              <a:rPr lang="en-US" altLang="ja-JP" spc="-1" dirty="0">
                <a:solidFill>
                  <a:srgbClr val="448FFE"/>
                </a:solidFill>
                <a:latin typeface="Georgia"/>
              </a:rPr>
              <a:t> de </a:t>
            </a:r>
            <a:r>
              <a:rPr lang="en-US" altLang="ja-JP" spc="-1" dirty="0" err="1">
                <a:solidFill>
                  <a:srgbClr val="448FFE"/>
                </a:solidFill>
                <a:latin typeface="Georgia"/>
              </a:rPr>
              <a:t>l’édition</a:t>
            </a:r>
            <a:r>
              <a:rPr lang="en-US" altLang="ja-JP" spc="-1" dirty="0">
                <a:solidFill>
                  <a:srgbClr val="448FFE"/>
                </a:solidFill>
                <a:latin typeface="Georgia"/>
              </a:rPr>
              <a:t> du </a:t>
            </a:r>
            <a:r>
              <a:rPr lang="en-US" altLang="ja-JP" spc="-1" dirty="0" err="1">
                <a:solidFill>
                  <a:srgbClr val="448FFE"/>
                </a:solidFill>
                <a:latin typeface="Georgia"/>
              </a:rPr>
              <a:t>Japon</a:t>
            </a:r>
            <a:endParaRPr lang="en-US" altLang="ja-JP" dirty="0">
              <a:solidFill>
                <a:srgbClr val="448FFE"/>
              </a:solidFill>
              <a:latin typeface="Georgia" panose="02040502050405020303" pitchFamily="18" charset="0"/>
            </a:endParaRPr>
          </a:p>
          <a:p>
            <a:pPr>
              <a:buFont typeface="Wingdings" panose="05000000000000000000" pitchFamily="2" charset="2"/>
              <a:buChar char="l"/>
            </a:pPr>
            <a:r>
              <a:rPr lang="en-US" altLang="ja-JP" sz="2400" dirty="0">
                <a:latin typeface="Georgia" panose="02040502050405020303" pitchFamily="18" charset="0"/>
              </a:rPr>
              <a:t>Contributing to maintenance and management of the international eBook standard, EPUB</a:t>
            </a:r>
          </a:p>
          <a:p>
            <a:pPr marL="274320" lvl="1" indent="0">
              <a:buNone/>
            </a:pPr>
            <a:r>
              <a:rPr lang="en-US" altLang="ja-JP" spc="-1" dirty="0" err="1">
                <a:solidFill>
                  <a:srgbClr val="448FFE"/>
                </a:solidFill>
                <a:latin typeface="Georgia"/>
              </a:rPr>
              <a:t>Contribuer</a:t>
            </a:r>
            <a:r>
              <a:rPr lang="en-US" altLang="ja-JP" spc="-1" dirty="0">
                <a:solidFill>
                  <a:srgbClr val="448FFE"/>
                </a:solidFill>
                <a:latin typeface="Georgia"/>
              </a:rPr>
              <a:t> à la maintenance et le management </a:t>
            </a:r>
            <a:r>
              <a:rPr lang="en-US" altLang="ja-JP" spc="-1" dirty="0" err="1">
                <a:solidFill>
                  <a:srgbClr val="448FFE"/>
                </a:solidFill>
                <a:latin typeface="Georgia"/>
              </a:rPr>
              <a:t>d’EPUB</a:t>
            </a:r>
            <a:r>
              <a:rPr lang="en-US" altLang="ja-JP" spc="-1" dirty="0">
                <a:solidFill>
                  <a:srgbClr val="448FFE"/>
                </a:solidFill>
                <a:latin typeface="Georgia"/>
              </a:rPr>
              <a:t>, le standard international pour les livres </a:t>
            </a:r>
            <a:r>
              <a:rPr lang="en-US" altLang="ja-JP" spc="-1" dirty="0" err="1">
                <a:solidFill>
                  <a:srgbClr val="448FFE"/>
                </a:solidFill>
                <a:latin typeface="Georgia"/>
              </a:rPr>
              <a:t>électroniques</a:t>
            </a:r>
            <a:endParaRPr lang="ja-JP" altLang="en-US" dirty="0">
              <a:solidFill>
                <a:srgbClr val="448FFE"/>
              </a:solidFill>
              <a:latin typeface="Georgia" panose="02040502050405020303" pitchFamily="18" charset="0"/>
            </a:endParaRPr>
          </a:p>
          <a:p>
            <a:pPr>
              <a:buFont typeface="Wingdings" panose="05000000000000000000" pitchFamily="2" charset="2"/>
              <a:buChar char="l"/>
            </a:pPr>
            <a:r>
              <a:rPr lang="en-US" altLang="ja-JP" sz="2400" dirty="0">
                <a:latin typeface="Georgia" panose="02040502050405020303" pitchFamily="18" charset="0"/>
              </a:rPr>
              <a:t>Participating to Join forces in development of the next generation international eBook standard.</a:t>
            </a:r>
          </a:p>
          <a:p>
            <a:pPr marL="274320" lvl="1" indent="0">
              <a:buNone/>
            </a:pPr>
            <a:r>
              <a:rPr lang="en-US" altLang="ja-JP" spc="-1" dirty="0" err="1">
                <a:solidFill>
                  <a:srgbClr val="448FFE"/>
                </a:solidFill>
                <a:latin typeface="Georgia"/>
              </a:rPr>
              <a:t>Participer</a:t>
            </a:r>
            <a:r>
              <a:rPr lang="en-US" altLang="ja-JP" spc="-1" dirty="0">
                <a:solidFill>
                  <a:srgbClr val="448FFE"/>
                </a:solidFill>
                <a:latin typeface="Georgia"/>
              </a:rPr>
              <a:t> au </a:t>
            </a:r>
            <a:r>
              <a:rPr lang="en-US" altLang="ja-JP" spc="-1" dirty="0" err="1">
                <a:solidFill>
                  <a:srgbClr val="448FFE"/>
                </a:solidFill>
                <a:latin typeface="Georgia"/>
              </a:rPr>
              <a:t>développement</a:t>
            </a:r>
            <a:r>
              <a:rPr lang="en-US" altLang="ja-JP" spc="-1" dirty="0">
                <a:solidFill>
                  <a:srgbClr val="448FFE"/>
                </a:solidFill>
                <a:latin typeface="Georgia"/>
              </a:rPr>
              <a:t> du standard international de </a:t>
            </a:r>
            <a:r>
              <a:rPr lang="en-US" altLang="ja-JP" spc="-1" dirty="0" err="1">
                <a:solidFill>
                  <a:srgbClr val="448FFE"/>
                </a:solidFill>
                <a:latin typeface="Georgia"/>
              </a:rPr>
              <a:t>prochaine</a:t>
            </a:r>
            <a:r>
              <a:rPr lang="en-US" altLang="ja-JP" spc="-1" dirty="0">
                <a:solidFill>
                  <a:srgbClr val="448FFE"/>
                </a:solidFill>
                <a:latin typeface="Georgia"/>
              </a:rPr>
              <a:t> </a:t>
            </a:r>
            <a:r>
              <a:rPr lang="en-US" altLang="ja-JP" spc="-1" dirty="0" err="1">
                <a:solidFill>
                  <a:srgbClr val="448FFE"/>
                </a:solidFill>
                <a:latin typeface="Georgia"/>
              </a:rPr>
              <a:t>géneration</a:t>
            </a:r>
            <a:r>
              <a:rPr lang="en-US" altLang="ja-JP" spc="-1" dirty="0">
                <a:solidFill>
                  <a:srgbClr val="448FFE"/>
                </a:solidFill>
                <a:latin typeface="Georgia"/>
              </a:rPr>
              <a:t> pour les livres </a:t>
            </a:r>
            <a:r>
              <a:rPr lang="en-US" altLang="ja-JP" spc="-1" dirty="0" err="1">
                <a:solidFill>
                  <a:srgbClr val="448FFE"/>
                </a:solidFill>
                <a:latin typeface="Georgia"/>
              </a:rPr>
              <a:t>électroniques</a:t>
            </a:r>
            <a:r>
              <a:rPr lang="en-US" altLang="ja-JP" spc="-1" dirty="0">
                <a:solidFill>
                  <a:srgbClr val="448FFE"/>
                </a:solidFill>
                <a:latin typeface="Georgia"/>
              </a:rPr>
              <a:t>.</a:t>
            </a:r>
            <a:endParaRPr lang="en-US" altLang="ja-JP" dirty="0">
              <a:solidFill>
                <a:srgbClr val="448FFE"/>
              </a:solidFill>
              <a:latin typeface="Georgia" panose="02040502050405020303" pitchFamily="18" charset="0"/>
            </a:endParaRPr>
          </a:p>
          <a:p>
            <a:pPr>
              <a:buFont typeface="Wingdings" panose="05000000000000000000" pitchFamily="2" charset="2"/>
              <a:buChar char="l"/>
            </a:pPr>
            <a:r>
              <a:rPr lang="en-US" altLang="ja-JP" sz="2400" dirty="0">
                <a:latin typeface="Georgia" panose="02040502050405020303" pitchFamily="18" charset="0"/>
              </a:rPr>
              <a:t>Legal studies relating to digital publishing/Research of accessibility based on the </a:t>
            </a:r>
            <a:r>
              <a:rPr lang="en-US" sz="2400" dirty="0">
                <a:latin typeface="Georgia" panose="02040502050405020303" pitchFamily="18" charset="0"/>
              </a:rPr>
              <a:t>Disability discrimination cancellation law</a:t>
            </a:r>
          </a:p>
          <a:p>
            <a:pPr marL="274320" lvl="1" indent="0">
              <a:buNone/>
            </a:pPr>
            <a:r>
              <a:rPr lang="en-US" altLang="ja-JP" spc="-1" dirty="0" err="1">
                <a:solidFill>
                  <a:srgbClr val="448FFE"/>
                </a:solidFill>
                <a:latin typeface="Georgia"/>
              </a:rPr>
              <a:t>Étudier</a:t>
            </a:r>
            <a:r>
              <a:rPr lang="en-US" altLang="ja-JP" spc="-1" dirty="0">
                <a:solidFill>
                  <a:srgbClr val="448FFE"/>
                </a:solidFill>
                <a:latin typeface="Georgia"/>
              </a:rPr>
              <a:t> les </a:t>
            </a:r>
            <a:r>
              <a:rPr lang="en-US" altLang="ja-JP" spc="-1" dirty="0" err="1">
                <a:solidFill>
                  <a:srgbClr val="448FFE"/>
                </a:solidFill>
                <a:latin typeface="Georgia"/>
              </a:rPr>
              <a:t>problèmes</a:t>
            </a:r>
            <a:r>
              <a:rPr lang="en-US" altLang="ja-JP" spc="-1" dirty="0">
                <a:solidFill>
                  <a:srgbClr val="448FFE"/>
                </a:solidFill>
                <a:latin typeface="Georgia"/>
              </a:rPr>
              <a:t> </a:t>
            </a:r>
            <a:r>
              <a:rPr lang="en-US" altLang="ja-JP" spc="-1" dirty="0" err="1">
                <a:solidFill>
                  <a:srgbClr val="448FFE"/>
                </a:solidFill>
                <a:latin typeface="Georgia"/>
              </a:rPr>
              <a:t>légaux</a:t>
            </a:r>
            <a:r>
              <a:rPr lang="en-US" altLang="ja-JP" spc="-1" dirty="0">
                <a:solidFill>
                  <a:srgbClr val="448FFE"/>
                </a:solidFill>
                <a:latin typeface="Georgia"/>
              </a:rPr>
              <a:t> des publications </a:t>
            </a:r>
            <a:r>
              <a:rPr lang="en-US" altLang="ja-JP" spc="-1" dirty="0" err="1">
                <a:solidFill>
                  <a:srgbClr val="448FFE"/>
                </a:solidFill>
                <a:latin typeface="Georgia"/>
              </a:rPr>
              <a:t>numériques</a:t>
            </a:r>
            <a:r>
              <a:rPr lang="en-US" altLang="ja-JP" spc="-1" dirty="0">
                <a:solidFill>
                  <a:srgbClr val="448FFE"/>
                </a:solidFill>
                <a:latin typeface="Georgia"/>
              </a:rPr>
              <a:t>, </a:t>
            </a:r>
            <a:r>
              <a:rPr lang="en-US" altLang="ja-JP" spc="-1" dirty="0" err="1">
                <a:solidFill>
                  <a:srgbClr val="448FFE"/>
                </a:solidFill>
                <a:latin typeface="Georgia"/>
              </a:rPr>
              <a:t>notamment</a:t>
            </a:r>
            <a:r>
              <a:rPr lang="en-US" altLang="ja-JP" spc="-1" dirty="0">
                <a:solidFill>
                  <a:srgbClr val="448FFE"/>
                </a:solidFill>
                <a:latin typeface="Georgia"/>
              </a:rPr>
              <a:t> </a:t>
            </a:r>
            <a:r>
              <a:rPr lang="en-US" altLang="ja-JP" spc="-1" dirty="0" err="1">
                <a:solidFill>
                  <a:srgbClr val="448FFE"/>
                </a:solidFill>
                <a:latin typeface="Georgia"/>
              </a:rPr>
              <a:t>ceux</a:t>
            </a:r>
            <a:r>
              <a:rPr lang="en-US" altLang="ja-JP" spc="-1" dirty="0">
                <a:solidFill>
                  <a:srgbClr val="448FFE"/>
                </a:solidFill>
                <a:latin typeface="Georgia"/>
              </a:rPr>
              <a:t> </a:t>
            </a:r>
            <a:r>
              <a:rPr lang="en-US" altLang="ja-JP" spc="-1" dirty="0" err="1">
                <a:solidFill>
                  <a:srgbClr val="448FFE"/>
                </a:solidFill>
                <a:latin typeface="Georgia"/>
              </a:rPr>
              <a:t>ayant</a:t>
            </a:r>
            <a:r>
              <a:rPr lang="en-US" altLang="ja-JP" spc="-1" dirty="0">
                <a:solidFill>
                  <a:srgbClr val="448FFE"/>
                </a:solidFill>
                <a:latin typeface="Georgia"/>
              </a:rPr>
              <a:t> trait à </a:t>
            </a:r>
            <a:r>
              <a:rPr lang="en-US" altLang="ja-JP" spc="-1" dirty="0" err="1">
                <a:solidFill>
                  <a:srgbClr val="448FFE"/>
                </a:solidFill>
                <a:latin typeface="Georgia"/>
              </a:rPr>
              <a:t>l’accessibilité</a:t>
            </a:r>
            <a:r>
              <a:rPr lang="en-US" altLang="ja-JP" spc="-1" dirty="0">
                <a:solidFill>
                  <a:srgbClr val="448FFE"/>
                </a:solidFill>
                <a:latin typeface="Georgia"/>
              </a:rPr>
              <a:t> et la </a:t>
            </a:r>
            <a:r>
              <a:rPr lang="en-US" altLang="ja-JP" spc="-1" dirty="0" err="1">
                <a:solidFill>
                  <a:srgbClr val="448FFE"/>
                </a:solidFill>
                <a:latin typeface="Georgia"/>
              </a:rPr>
              <a:t>loi</a:t>
            </a:r>
            <a:r>
              <a:rPr lang="en-US" altLang="ja-JP" spc="-1" dirty="0">
                <a:solidFill>
                  <a:srgbClr val="448FFE"/>
                </a:solidFill>
                <a:latin typeface="Georgia"/>
              </a:rPr>
              <a:t> sur </a:t>
            </a:r>
            <a:r>
              <a:rPr lang="en-US" altLang="ja-JP" spc="-1" dirty="0" err="1">
                <a:solidFill>
                  <a:srgbClr val="448FFE"/>
                </a:solidFill>
                <a:latin typeface="Georgia"/>
              </a:rPr>
              <a:t>l’élimination</a:t>
            </a:r>
            <a:r>
              <a:rPr lang="en-US" altLang="ja-JP" spc="-1" dirty="0">
                <a:solidFill>
                  <a:srgbClr val="448FFE"/>
                </a:solidFill>
                <a:latin typeface="Georgia"/>
              </a:rPr>
              <a:t> des discriminations </a:t>
            </a:r>
            <a:r>
              <a:rPr lang="en-US" altLang="ja-JP" spc="-1" dirty="0" err="1">
                <a:solidFill>
                  <a:srgbClr val="448FFE"/>
                </a:solidFill>
                <a:latin typeface="Georgia"/>
              </a:rPr>
              <a:t>liées</a:t>
            </a:r>
            <a:r>
              <a:rPr lang="en-US" altLang="ja-JP" spc="-1" dirty="0">
                <a:solidFill>
                  <a:srgbClr val="448FFE"/>
                </a:solidFill>
                <a:latin typeface="Georgia"/>
              </a:rPr>
              <a:t> aux handicaps</a:t>
            </a:r>
            <a:endParaRPr lang="en-US" altLang="ja-JP" dirty="0">
              <a:solidFill>
                <a:srgbClr val="448FFE"/>
              </a:solidFill>
              <a:latin typeface="Georgia" panose="02040502050405020303" pitchFamily="18" charset="0"/>
            </a:endParaRPr>
          </a:p>
          <a:p>
            <a:pPr>
              <a:buFont typeface="Wingdings" panose="05000000000000000000" pitchFamily="2" charset="2"/>
              <a:buChar char="l"/>
            </a:pPr>
            <a:r>
              <a:rPr lang="en-US" altLang="ja-JP" sz="2400" dirty="0">
                <a:latin typeface="Georgia" panose="02040502050405020303" pitchFamily="18" charset="0"/>
              </a:rPr>
              <a:t>Establishing courses at the Keio Research Institute at SFC based on the donation and cultivating talented human resources</a:t>
            </a:r>
          </a:p>
          <a:p>
            <a:pPr marL="274320" lvl="1" indent="0">
              <a:buNone/>
            </a:pPr>
            <a:r>
              <a:rPr lang="en-US" altLang="ja-JP" spc="-1" dirty="0" err="1">
                <a:solidFill>
                  <a:srgbClr val="448FFE"/>
                </a:solidFill>
                <a:latin typeface="Georgia"/>
              </a:rPr>
              <a:t>Offrir</a:t>
            </a:r>
            <a:r>
              <a:rPr lang="en-US" altLang="ja-JP" spc="-1" dirty="0">
                <a:solidFill>
                  <a:srgbClr val="448FFE"/>
                </a:solidFill>
                <a:latin typeface="Georgia"/>
              </a:rPr>
              <a:t> des </a:t>
            </a:r>
            <a:r>
              <a:rPr lang="en-US" altLang="ja-JP" spc="-1" dirty="0" err="1">
                <a:solidFill>
                  <a:srgbClr val="448FFE"/>
                </a:solidFill>
                <a:latin typeface="Georgia"/>
              </a:rPr>
              <a:t>cours</a:t>
            </a:r>
            <a:r>
              <a:rPr lang="en-US" altLang="ja-JP" spc="-1" dirty="0">
                <a:solidFill>
                  <a:srgbClr val="448FFE"/>
                </a:solidFill>
                <a:latin typeface="Georgia"/>
              </a:rPr>
              <a:t> et </a:t>
            </a:r>
            <a:r>
              <a:rPr lang="en-US" altLang="ja-JP" spc="-1" dirty="0" err="1">
                <a:solidFill>
                  <a:srgbClr val="448FFE"/>
                </a:solidFill>
                <a:latin typeface="Georgia"/>
              </a:rPr>
              <a:t>conférences</a:t>
            </a:r>
            <a:r>
              <a:rPr lang="en-US" altLang="ja-JP" spc="-1" dirty="0">
                <a:solidFill>
                  <a:srgbClr val="448FFE"/>
                </a:solidFill>
                <a:latin typeface="Georgia"/>
              </a:rPr>
              <a:t> au Keio Research Institute à SFC, et </a:t>
            </a:r>
            <a:r>
              <a:rPr lang="en-US" altLang="ja-JP" spc="-1" dirty="0" err="1">
                <a:solidFill>
                  <a:srgbClr val="448FFE"/>
                </a:solidFill>
                <a:latin typeface="Georgia"/>
              </a:rPr>
              <a:t>cultiver</a:t>
            </a:r>
            <a:r>
              <a:rPr lang="en-US" altLang="ja-JP" spc="-1" dirty="0">
                <a:solidFill>
                  <a:srgbClr val="448FFE"/>
                </a:solidFill>
                <a:latin typeface="Georgia"/>
              </a:rPr>
              <a:t> les talents </a:t>
            </a:r>
            <a:r>
              <a:rPr lang="en-US" altLang="ja-JP" spc="-1" dirty="0" err="1">
                <a:solidFill>
                  <a:srgbClr val="448FFE"/>
                </a:solidFill>
                <a:latin typeface="Georgia"/>
              </a:rPr>
              <a:t>d’étudiants</a:t>
            </a:r>
            <a:r>
              <a:rPr lang="en-US" altLang="ja-JP" spc="-1" dirty="0">
                <a:solidFill>
                  <a:srgbClr val="448FFE"/>
                </a:solidFill>
                <a:latin typeface="Georgia"/>
              </a:rPr>
              <a:t> </a:t>
            </a:r>
            <a:r>
              <a:rPr lang="en-US" altLang="ja-JP" spc="-1" dirty="0" err="1">
                <a:solidFill>
                  <a:srgbClr val="448FFE"/>
                </a:solidFill>
                <a:latin typeface="Georgia"/>
              </a:rPr>
              <a:t>prometteurs</a:t>
            </a:r>
            <a:endParaRPr lang="en-US" altLang="ja-JP" spc="-1" dirty="0">
              <a:solidFill>
                <a:srgbClr val="448FFE"/>
              </a:solidFill>
              <a:latin typeface="Arial"/>
            </a:endParaRPr>
          </a:p>
        </p:txBody>
      </p:sp>
      <p:pic>
        <p:nvPicPr>
          <p:cNvPr id="11" name="図 10">
            <a:extLst>
              <a:ext uri="{FF2B5EF4-FFF2-40B4-BE49-F238E27FC236}">
                <a16:creationId xmlns:a16="http://schemas.microsoft.com/office/drawing/2014/main" id="{897C5E81-8537-4BE0-8B08-1D06133EBCBB}"/>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0042959" y="276813"/>
            <a:ext cx="1208733" cy="1208733"/>
          </a:xfrm>
          <a:prstGeom prst="rect">
            <a:avLst/>
          </a:prstGeom>
        </p:spPr>
      </p:pic>
    </p:spTree>
    <p:extLst>
      <p:ext uri="{BB962C8B-B14F-4D97-AF65-F5344CB8AC3E}">
        <p14:creationId xmlns:p14="http://schemas.microsoft.com/office/powerpoint/2010/main" val="21708937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799260" y="2103260"/>
            <a:ext cx="8163380" cy="1620078"/>
          </a:xfrm>
        </p:spPr>
        <p:txBody>
          <a:bodyPr>
            <a:noAutofit/>
          </a:bodyPr>
          <a:lstStyle/>
          <a:p>
            <a:pPr algn="ctr">
              <a:lnSpc>
                <a:spcPct val="100000"/>
              </a:lnSpc>
            </a:pPr>
            <a:r>
              <a:rPr lang="en-US" altLang="ja-JP" sz="3800" dirty="0">
                <a:solidFill>
                  <a:schemeClr val="tx1">
                    <a:lumMod val="85000"/>
                    <a:lumOff val="15000"/>
                  </a:schemeClr>
                </a:solidFill>
              </a:rPr>
              <a:t>Thank you for your</a:t>
            </a:r>
            <a:r>
              <a:rPr lang="ja-JP" altLang="en-US" sz="3800" dirty="0">
                <a:solidFill>
                  <a:schemeClr val="tx1">
                    <a:lumMod val="85000"/>
                    <a:lumOff val="15000"/>
                  </a:schemeClr>
                </a:solidFill>
              </a:rPr>
              <a:t> </a:t>
            </a:r>
            <a:r>
              <a:rPr lang="en-US" altLang="ja-JP" sz="3800" dirty="0">
                <a:solidFill>
                  <a:schemeClr val="tx1">
                    <a:lumMod val="85000"/>
                    <a:lumOff val="15000"/>
                  </a:schemeClr>
                </a:solidFill>
              </a:rPr>
              <a:t>attention.</a:t>
            </a:r>
            <a:br>
              <a:rPr lang="en-US" altLang="ja-JP" sz="3800" dirty="0">
                <a:solidFill>
                  <a:schemeClr val="tx1">
                    <a:lumMod val="85000"/>
                    <a:lumOff val="15000"/>
                  </a:schemeClr>
                </a:solidFill>
              </a:rPr>
            </a:br>
            <a:r>
              <a:rPr lang="en-US" altLang="ja-JP" sz="3800" spc="-1" dirty="0">
                <a:solidFill>
                  <a:srgbClr val="0070C0"/>
                </a:solidFill>
              </a:rPr>
              <a:t>Merci de </a:t>
            </a:r>
            <a:r>
              <a:rPr lang="en-US" altLang="ja-JP" sz="3800" spc="-1" dirty="0" err="1">
                <a:solidFill>
                  <a:srgbClr val="0070C0"/>
                </a:solidFill>
              </a:rPr>
              <a:t>votre</a:t>
            </a:r>
            <a:r>
              <a:rPr lang="en-US" altLang="ja-JP" sz="3800" spc="-1" dirty="0">
                <a:solidFill>
                  <a:srgbClr val="0070C0"/>
                </a:solidFill>
              </a:rPr>
              <a:t> attention.</a:t>
            </a:r>
            <a:endParaRPr kumimoji="1" lang="ja-JP" altLang="en-US" sz="3800" dirty="0">
              <a:solidFill>
                <a:srgbClr val="0070C0"/>
              </a:solidFill>
            </a:endParaRPr>
          </a:p>
        </p:txBody>
      </p:sp>
      <p:pic>
        <p:nvPicPr>
          <p:cNvPr id="4" name="図 3">
            <a:extLst>
              <a:ext uri="{FF2B5EF4-FFF2-40B4-BE49-F238E27FC236}">
                <a16:creationId xmlns:a16="http://schemas.microsoft.com/office/drawing/2014/main" id="{276A0377-33ED-4E47-8872-4C0090CDE18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79182" y="2103260"/>
            <a:ext cx="1620078" cy="1620078"/>
          </a:xfrm>
          <a:prstGeom prst="rect">
            <a:avLst/>
          </a:prstGeom>
        </p:spPr>
      </p:pic>
      <p:cxnSp>
        <p:nvCxnSpPr>
          <p:cNvPr id="6" name="直線コネクタ 5">
            <a:extLst>
              <a:ext uri="{FF2B5EF4-FFF2-40B4-BE49-F238E27FC236}">
                <a16:creationId xmlns:a16="http://schemas.microsoft.com/office/drawing/2014/main" id="{F4788141-18CA-4E97-9DE2-C5DB59A0E8BD}"/>
              </a:ext>
            </a:extLst>
          </p:cNvPr>
          <p:cNvCxnSpPr/>
          <p:nvPr/>
        </p:nvCxnSpPr>
        <p:spPr>
          <a:xfrm>
            <a:off x="1989221" y="4244961"/>
            <a:ext cx="41148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2060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1069848" y="2072640"/>
            <a:ext cx="10058400" cy="4099560"/>
          </a:xfrm>
        </p:spPr>
        <p:txBody>
          <a:bodyPr>
            <a:normAutofit/>
          </a:bodyPr>
          <a:lstStyle/>
          <a:p>
            <a:pPr>
              <a:lnSpc>
                <a:spcPct val="100000"/>
              </a:lnSpc>
              <a:buFont typeface="Wingdings" panose="05000000000000000000" pitchFamily="2" charset="2"/>
              <a:buChar char="n"/>
            </a:pPr>
            <a:r>
              <a:rPr lang="en-US" altLang="ja-JP" sz="2800" dirty="0">
                <a:latin typeface="+mj-lt"/>
              </a:rPr>
              <a:t>Media Do (MD): Largest eBook Distributor</a:t>
            </a:r>
          </a:p>
          <a:p>
            <a:pPr marL="274320" lvl="1" indent="0">
              <a:lnSpc>
                <a:spcPct val="100000"/>
              </a:lnSpc>
              <a:buNone/>
            </a:pPr>
            <a:r>
              <a:rPr lang="fr-FR" altLang="ja-JP" dirty="0">
                <a:latin typeface="+mj-lt"/>
              </a:rPr>
              <a:t> </a:t>
            </a:r>
            <a:r>
              <a:rPr lang="fr-FR" altLang="ja-JP" dirty="0">
                <a:solidFill>
                  <a:srgbClr val="1D9EFF"/>
                </a:solidFill>
                <a:latin typeface="+mj-lt"/>
              </a:rPr>
              <a:t>Premier distributeur de livres électroniques</a:t>
            </a:r>
            <a:endParaRPr lang="en-US" altLang="ja-JP" dirty="0">
              <a:solidFill>
                <a:srgbClr val="1D9EFF"/>
              </a:solidFill>
              <a:latin typeface="+mj-lt"/>
            </a:endParaRPr>
          </a:p>
          <a:p>
            <a:pPr lvl="1">
              <a:lnSpc>
                <a:spcPct val="100000"/>
              </a:lnSpc>
              <a:buFont typeface="Wingdings" pitchFamily="2" charset="2"/>
              <a:buChar char="ü"/>
            </a:pPr>
            <a:r>
              <a:rPr lang="en-US" altLang="ja-JP" sz="2000" dirty="0">
                <a:latin typeface="+mj-lt"/>
              </a:rPr>
              <a:t>MD’s share in the Japanese eBook distribution market: 37%</a:t>
            </a:r>
          </a:p>
          <a:p>
            <a:pPr marL="548640" lvl="2" indent="0">
              <a:lnSpc>
                <a:spcPct val="100000"/>
              </a:lnSpc>
              <a:buNone/>
            </a:pPr>
            <a:r>
              <a:rPr lang="fr-FR" altLang="ja-JP" sz="1800" dirty="0">
                <a:solidFill>
                  <a:srgbClr val="1D9EFF"/>
                </a:solidFill>
                <a:latin typeface="+mj-lt"/>
              </a:rPr>
              <a:t>Parts de marché de MD dans la distribution de livres électroniques au Japon : 37%</a:t>
            </a:r>
            <a:endParaRPr lang="en-US" altLang="ja-JP" sz="1800" dirty="0">
              <a:solidFill>
                <a:srgbClr val="1D9EFF"/>
              </a:solidFill>
              <a:latin typeface="+mj-lt"/>
            </a:endParaRPr>
          </a:p>
          <a:p>
            <a:pPr lvl="1">
              <a:lnSpc>
                <a:spcPct val="100000"/>
              </a:lnSpc>
              <a:buFont typeface="Wingdings" pitchFamily="2" charset="2"/>
              <a:buChar char="ü"/>
            </a:pPr>
            <a:r>
              <a:rPr lang="en-US" altLang="ja-JP" sz="2000" dirty="0">
                <a:latin typeface="+mj-lt"/>
              </a:rPr>
              <a:t>No. 1 share in the Kindle store in Japan</a:t>
            </a:r>
          </a:p>
          <a:p>
            <a:pPr marL="548640" lvl="2" indent="0">
              <a:lnSpc>
                <a:spcPct val="100000"/>
              </a:lnSpc>
              <a:buNone/>
            </a:pPr>
            <a:r>
              <a:rPr lang="fr-FR" altLang="ja-JP" sz="1800" dirty="0">
                <a:solidFill>
                  <a:srgbClr val="1D9EFF"/>
                </a:solidFill>
                <a:latin typeface="+mj-lt"/>
              </a:rPr>
              <a:t>No 1 en parts de marché dans le Kindle store au Japon</a:t>
            </a:r>
            <a:endParaRPr lang="en-US" altLang="ja-JP" sz="1800" dirty="0">
              <a:solidFill>
                <a:srgbClr val="1D9EFF"/>
              </a:solidFill>
              <a:latin typeface="+mj-lt"/>
            </a:endParaRPr>
          </a:p>
          <a:p>
            <a:pPr>
              <a:lnSpc>
                <a:spcPct val="100000"/>
              </a:lnSpc>
              <a:buFont typeface="Wingdings" panose="05000000000000000000" pitchFamily="2" charset="2"/>
              <a:buChar char="n"/>
            </a:pPr>
            <a:r>
              <a:rPr lang="en-US" altLang="ja-JP" sz="2800" dirty="0">
                <a:latin typeface="+mj-lt"/>
              </a:rPr>
              <a:t>Revenue of MD in FY2018 (ending February 2018): JPY50.6 Billion (US$467 Million, Euro417 Million)</a:t>
            </a:r>
          </a:p>
          <a:p>
            <a:pPr marL="274320" lvl="1" indent="0">
              <a:lnSpc>
                <a:spcPct val="100000"/>
              </a:lnSpc>
              <a:buNone/>
            </a:pPr>
            <a:r>
              <a:rPr lang="fr-FR" altLang="ja-JP" dirty="0">
                <a:solidFill>
                  <a:srgbClr val="1D9EFF"/>
                </a:solidFill>
                <a:latin typeface="+mj-lt"/>
              </a:rPr>
              <a:t>Chiffre d’affaire de MD pour l’année fiscale 2018 (se terminant en février 2018) </a:t>
            </a:r>
            <a:r>
              <a:rPr lang="fr-FR" altLang="ja-JP">
                <a:solidFill>
                  <a:srgbClr val="1D9EFF"/>
                </a:solidFill>
                <a:latin typeface="+mj-lt"/>
              </a:rPr>
              <a:t>: 50.6 </a:t>
            </a:r>
            <a:r>
              <a:rPr lang="fr-FR" altLang="ja-JP" dirty="0">
                <a:solidFill>
                  <a:srgbClr val="1D9EFF"/>
                </a:solidFill>
                <a:latin typeface="+mj-lt"/>
              </a:rPr>
              <a:t>milliards de yen (467 million de dollars US, 417 millions d’euros)</a:t>
            </a:r>
            <a:endParaRPr lang="en-US" altLang="ja-JP" dirty="0">
              <a:solidFill>
                <a:srgbClr val="1D9EFF"/>
              </a:solidFill>
              <a:latin typeface="+mj-lt"/>
            </a:endParaRPr>
          </a:p>
        </p:txBody>
      </p:sp>
      <p:sp>
        <p:nvSpPr>
          <p:cNvPr id="3" name="スライド番号プレースホルダー 2"/>
          <p:cNvSpPr>
            <a:spLocks noGrp="1"/>
          </p:cNvSpPr>
          <p:nvPr>
            <p:ph type="sldNum" sz="quarter" idx="12"/>
          </p:nvPr>
        </p:nvSpPr>
        <p:spPr/>
        <p:txBody>
          <a:bodyPr/>
          <a:lstStyle/>
          <a:p>
            <a:fld id="{4FAB73BC-B049-4115-A692-8D63A059BFB8}" type="slidenum">
              <a:rPr lang="en-US" smtClean="0"/>
              <a:t>2</a:t>
            </a:fld>
            <a:endParaRPr lang="en-US" dirty="0"/>
          </a:p>
        </p:txBody>
      </p:sp>
      <p:grpSp>
        <p:nvGrpSpPr>
          <p:cNvPr id="8" name="グループ化 7"/>
          <p:cNvGrpSpPr/>
          <p:nvPr/>
        </p:nvGrpSpPr>
        <p:grpSpPr>
          <a:xfrm>
            <a:off x="979826" y="304074"/>
            <a:ext cx="10222992" cy="1552618"/>
            <a:chOff x="979826" y="1045754"/>
            <a:chExt cx="10222992" cy="1552618"/>
          </a:xfrm>
        </p:grpSpPr>
        <p:sp>
          <p:nvSpPr>
            <p:cNvPr id="5" name="Rectangle 6"/>
            <p:cNvSpPr/>
            <p:nvPr/>
          </p:nvSpPr>
          <p:spPr>
            <a:xfrm>
              <a:off x="979826" y="1045754"/>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7"/>
            <p:cNvSpPr/>
            <p:nvPr/>
          </p:nvSpPr>
          <p:spPr>
            <a:xfrm>
              <a:off x="979826" y="2517689"/>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8"/>
            <p:cNvSpPr/>
            <p:nvPr/>
          </p:nvSpPr>
          <p:spPr>
            <a:xfrm>
              <a:off x="979826" y="1200500"/>
              <a:ext cx="10222992" cy="1252835"/>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4" name="タイトル 3"/>
          <p:cNvSpPr>
            <a:spLocks noGrp="1"/>
          </p:cNvSpPr>
          <p:nvPr>
            <p:ph type="title"/>
          </p:nvPr>
        </p:nvSpPr>
        <p:spPr/>
        <p:txBody>
          <a:bodyPr>
            <a:normAutofit/>
          </a:bodyPr>
          <a:lstStyle/>
          <a:p>
            <a:r>
              <a:rPr lang="en-US" altLang="ja-JP" dirty="0"/>
              <a:t>About Media Do Group</a:t>
            </a:r>
            <a:r>
              <a:rPr lang="ja-JP" altLang="en-US" dirty="0"/>
              <a:t>　</a:t>
            </a:r>
            <a:r>
              <a:rPr lang="en-US" altLang="ja-JP" dirty="0"/>
              <a:t>1</a:t>
            </a:r>
            <a:br>
              <a:rPr lang="en-US" altLang="ja-JP" dirty="0"/>
            </a:br>
            <a:r>
              <a:rPr lang="pt-BR" altLang="ja-JP" sz="3100" dirty="0">
                <a:solidFill>
                  <a:srgbClr val="0070C0"/>
                </a:solidFill>
              </a:rPr>
              <a:t>À propos de Media Do Group</a:t>
            </a:r>
            <a:r>
              <a:rPr lang="ja-JP" altLang="en-US" sz="3100" dirty="0">
                <a:solidFill>
                  <a:srgbClr val="0070C0"/>
                </a:solidFill>
              </a:rPr>
              <a:t>　</a:t>
            </a:r>
            <a:r>
              <a:rPr lang="en-US" altLang="ja-JP" sz="3100" dirty="0">
                <a:solidFill>
                  <a:srgbClr val="0070C0"/>
                </a:solidFill>
              </a:rPr>
              <a:t>1</a:t>
            </a:r>
            <a:endParaRPr kumimoji="1" lang="ja-JP" altLang="en-US" sz="3100" dirty="0">
              <a:solidFill>
                <a:srgbClr val="0070C0"/>
              </a:solidFill>
            </a:endParaRPr>
          </a:p>
        </p:txBody>
      </p:sp>
      <p:pic>
        <p:nvPicPr>
          <p:cNvPr id="9" name="図 8">
            <a:extLst>
              <a:ext uri="{FF2B5EF4-FFF2-40B4-BE49-F238E27FC236}">
                <a16:creationId xmlns:a16="http://schemas.microsoft.com/office/drawing/2014/main" id="{897C5E81-8537-4BE0-8B08-1D06133EBCBB}"/>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987280" y="476757"/>
            <a:ext cx="1208733" cy="1208733"/>
          </a:xfrm>
          <a:prstGeom prst="rect">
            <a:avLst/>
          </a:prstGeom>
        </p:spPr>
      </p:pic>
    </p:spTree>
    <p:extLst>
      <p:ext uri="{BB962C8B-B14F-4D97-AF65-F5344CB8AC3E}">
        <p14:creationId xmlns:p14="http://schemas.microsoft.com/office/powerpoint/2010/main" val="1396245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E009DD9B-5EE2-4C0D-8B2B-351C8C10220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720DB99-7745-4E75-9D96-AAB6D55C531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a:extLst>
              <a:ext uri="{FF2B5EF4-FFF2-40B4-BE49-F238E27FC236}">
                <a16:creationId xmlns:a16="http://schemas.microsoft.com/office/drawing/2014/main" id="{D68803C4-E159-4360-B7BB-74205C8F782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a:extLst>
              <a:ext uri="{FF2B5EF4-FFF2-40B4-BE49-F238E27FC236}">
                <a16:creationId xmlns:a16="http://schemas.microsoft.com/office/drawing/2014/main" id="{504B0465-3B07-49BF-BEA7-D8147624629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タイトル 1">
            <a:extLst>
              <a:ext uri="{FF2B5EF4-FFF2-40B4-BE49-F238E27FC236}">
                <a16:creationId xmlns:a16="http://schemas.microsoft.com/office/drawing/2014/main" id="{5D617B8F-AE51-494D-9BAA-CF458FCE0BDB}"/>
              </a:ext>
            </a:extLst>
          </p:cNvPr>
          <p:cNvSpPr>
            <a:spLocks noGrp="1"/>
          </p:cNvSpPr>
          <p:nvPr>
            <p:ph type="title"/>
          </p:nvPr>
        </p:nvSpPr>
        <p:spPr>
          <a:xfrm>
            <a:off x="1069848" y="484632"/>
            <a:ext cx="10058400" cy="1609344"/>
          </a:xfrm>
        </p:spPr>
        <p:txBody>
          <a:bodyPr>
            <a:normAutofit/>
          </a:bodyPr>
          <a:lstStyle/>
          <a:p>
            <a:r>
              <a:rPr lang="en-US" altLang="ja-JP" dirty="0"/>
              <a:t>About Media Do Group</a:t>
            </a:r>
            <a:r>
              <a:rPr lang="ja-JP" altLang="en-US" dirty="0"/>
              <a:t>　</a:t>
            </a:r>
            <a:r>
              <a:rPr lang="en-US" altLang="ja-JP" dirty="0"/>
              <a:t>2</a:t>
            </a:r>
            <a:br>
              <a:rPr lang="en-US" altLang="ja-JP" dirty="0"/>
            </a:br>
            <a:r>
              <a:rPr lang="pt-BR" altLang="ja-JP" sz="2800" dirty="0">
                <a:solidFill>
                  <a:srgbClr val="0070C0"/>
                </a:solidFill>
              </a:rPr>
              <a:t>À propos de Media Do Group</a:t>
            </a:r>
            <a:r>
              <a:rPr lang="ja-JP" altLang="en-US" sz="2800" dirty="0">
                <a:solidFill>
                  <a:srgbClr val="0070C0"/>
                </a:solidFill>
              </a:rPr>
              <a:t>　</a:t>
            </a:r>
            <a:r>
              <a:rPr lang="en-US" altLang="ja-JP" sz="2800" dirty="0">
                <a:solidFill>
                  <a:srgbClr val="0070C0"/>
                </a:solidFill>
              </a:rPr>
              <a:t>2</a:t>
            </a:r>
            <a:endParaRPr kumimoji="1" lang="ja-JP" altLang="en-US" sz="2800" dirty="0">
              <a:solidFill>
                <a:srgbClr val="0070C0"/>
              </a:solidFill>
            </a:endParaRPr>
          </a:p>
        </p:txBody>
      </p:sp>
      <p:sp>
        <p:nvSpPr>
          <p:cNvPr id="7" name="コンテンツ プレースホルダー 6">
            <a:extLst>
              <a:ext uri="{FF2B5EF4-FFF2-40B4-BE49-F238E27FC236}">
                <a16:creationId xmlns:a16="http://schemas.microsoft.com/office/drawing/2014/main" id="{03B88247-E257-4848-8804-7A7F6A8D783D}"/>
              </a:ext>
            </a:extLst>
          </p:cNvPr>
          <p:cNvSpPr>
            <a:spLocks noGrp="1"/>
          </p:cNvSpPr>
          <p:nvPr>
            <p:ph idx="1"/>
          </p:nvPr>
        </p:nvSpPr>
        <p:spPr>
          <a:xfrm>
            <a:off x="1069848" y="2320412"/>
            <a:ext cx="10058400" cy="4171828"/>
          </a:xfrm>
        </p:spPr>
        <p:txBody>
          <a:bodyPr>
            <a:normAutofit lnSpcReduction="10000"/>
          </a:bodyPr>
          <a:lstStyle/>
          <a:p>
            <a:pPr>
              <a:lnSpc>
                <a:spcPct val="120000"/>
              </a:lnSpc>
              <a:buFont typeface="Wingdings" panose="05000000000000000000" pitchFamily="2" charset="2"/>
              <a:buChar char="n"/>
            </a:pPr>
            <a:r>
              <a:rPr lang="en-US" altLang="ja-JP" sz="2400" dirty="0">
                <a:latin typeface="+mj-lt"/>
              </a:rPr>
              <a:t>All the Japanese 4 major publishers (KODANSHA, SHUEISHA, SHOGAKUKAN, KADOKAWA) are the shareholders of MD</a:t>
            </a:r>
          </a:p>
          <a:p>
            <a:pPr marL="274320" lvl="1" indent="0">
              <a:lnSpc>
                <a:spcPct val="120000"/>
              </a:lnSpc>
              <a:buNone/>
            </a:pPr>
            <a:r>
              <a:rPr lang="fr-FR" altLang="ja-JP" dirty="0">
                <a:solidFill>
                  <a:srgbClr val="448FFE"/>
                </a:solidFill>
                <a:latin typeface="+mj-lt"/>
              </a:rPr>
              <a:t>Les 4 plus grandes maisons d’édition japonaises (KODANSHA, SHUEISHA, SHOGAKUKAN, KADOKAWA) sont les actionaires of MD</a:t>
            </a:r>
            <a:endParaRPr lang="en-US" altLang="ja-JP" dirty="0">
              <a:solidFill>
                <a:srgbClr val="448FFE"/>
              </a:solidFill>
              <a:latin typeface="+mj-lt"/>
            </a:endParaRPr>
          </a:p>
          <a:p>
            <a:pPr>
              <a:lnSpc>
                <a:spcPct val="100000"/>
              </a:lnSpc>
              <a:buFont typeface="Wingdings" panose="05000000000000000000" pitchFamily="2" charset="2"/>
              <a:buChar char="n"/>
            </a:pPr>
            <a:r>
              <a:rPr lang="en-US" altLang="ja-JP" sz="2400" dirty="0">
                <a:latin typeface="+mj-lt"/>
              </a:rPr>
              <a:t>Publicly Traded on the First section of the Tokyo Stock Exchange</a:t>
            </a:r>
          </a:p>
          <a:p>
            <a:pPr marL="274320" lvl="1" indent="0">
              <a:lnSpc>
                <a:spcPct val="100000"/>
              </a:lnSpc>
              <a:buNone/>
            </a:pPr>
            <a:r>
              <a:rPr lang="fr-FR" altLang="ja-JP" dirty="0">
                <a:solidFill>
                  <a:srgbClr val="448FFE"/>
                </a:solidFill>
                <a:latin typeface="+mj-lt"/>
              </a:rPr>
              <a:t>Cotée à la première section de la bourse to Tokyo</a:t>
            </a:r>
            <a:endParaRPr lang="en-US" altLang="ja-JP" dirty="0">
              <a:solidFill>
                <a:srgbClr val="448FFE"/>
              </a:solidFill>
              <a:latin typeface="+mj-lt"/>
            </a:endParaRPr>
          </a:p>
          <a:p>
            <a:pPr>
              <a:lnSpc>
                <a:spcPct val="120000"/>
              </a:lnSpc>
              <a:buFont typeface="Wingdings" pitchFamily="2" charset="2"/>
              <a:buChar char="n"/>
            </a:pPr>
            <a:r>
              <a:rPr lang="en-US" altLang="ja-JP" sz="2400" dirty="0">
                <a:latin typeface="+mj-lt"/>
              </a:rPr>
              <a:t>Collaborating with the Japanese publishing industry organizations to build the Book Metadata D/B </a:t>
            </a:r>
          </a:p>
          <a:p>
            <a:pPr marL="274320" lvl="1" indent="0">
              <a:lnSpc>
                <a:spcPct val="120000"/>
              </a:lnSpc>
              <a:buNone/>
            </a:pPr>
            <a:r>
              <a:rPr lang="fr-FR" altLang="ja-JP" dirty="0">
                <a:solidFill>
                  <a:srgbClr val="448FFE"/>
                </a:solidFill>
                <a:latin typeface="+mj-lt"/>
              </a:rPr>
              <a:t>Collaboration avec les maisons d’édition japonaises pour construire la base de métadonnées sur les livres</a:t>
            </a:r>
            <a:endParaRPr lang="en-US" altLang="ja-JP" dirty="0">
              <a:solidFill>
                <a:srgbClr val="448FFE"/>
              </a:solidFill>
              <a:latin typeface="+mj-lt"/>
            </a:endParaRPr>
          </a:p>
        </p:txBody>
      </p:sp>
      <p:sp>
        <p:nvSpPr>
          <p:cNvPr id="35" name="Oval 34">
            <a:extLst>
              <a:ext uri="{FF2B5EF4-FFF2-40B4-BE49-F238E27FC236}">
                <a16:creationId xmlns:a16="http://schemas.microsoft.com/office/drawing/2014/main" id="{49B7FFA5-14CB-4A4F-9BCC-CA3AA5D9D27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37" name="Oval 36">
            <a:extLst>
              <a:ext uri="{FF2B5EF4-FFF2-40B4-BE49-F238E27FC236}">
                <a16:creationId xmlns:a16="http://schemas.microsoft.com/office/drawing/2014/main" id="{04E48745-7512-4EC2-9E20-9092D12150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4" name="スライド番号プレースホルダー 3">
            <a:extLst>
              <a:ext uri="{FF2B5EF4-FFF2-40B4-BE49-F238E27FC236}">
                <a16:creationId xmlns:a16="http://schemas.microsoft.com/office/drawing/2014/main" id="{3D71770E-27A3-4C4D-B21D-14F7C2F7B61A}"/>
              </a:ext>
            </a:extLst>
          </p:cNvPr>
          <p:cNvSpPr>
            <a:spLocks noGrp="1"/>
          </p:cNvSpPr>
          <p:nvPr>
            <p:ph type="sldNum" sz="quarter" idx="12"/>
          </p:nvPr>
        </p:nvSpPr>
        <p:spPr>
          <a:xfrm>
            <a:off x="11311128" y="6272784"/>
            <a:ext cx="640080" cy="365125"/>
          </a:xfrm>
        </p:spPr>
        <p:txBody>
          <a:bodyPr>
            <a:normAutofit/>
          </a:bodyPr>
          <a:lstStyle/>
          <a:p>
            <a:pPr>
              <a:spcAft>
                <a:spcPts val="600"/>
              </a:spcAft>
            </a:pPr>
            <a:fld id="{4FAB73BC-B049-4115-A692-8D63A059BFB8}" type="slidenum">
              <a:rPr lang="en-US" smtClean="0"/>
              <a:pPr>
                <a:spcAft>
                  <a:spcPts val="600"/>
                </a:spcAft>
              </a:pPr>
              <a:t>3</a:t>
            </a:fld>
            <a:endParaRPr lang="en-US"/>
          </a:p>
        </p:txBody>
      </p:sp>
      <p:pic>
        <p:nvPicPr>
          <p:cNvPr id="26" name="図 25">
            <a:extLst>
              <a:ext uri="{FF2B5EF4-FFF2-40B4-BE49-F238E27FC236}">
                <a16:creationId xmlns:a16="http://schemas.microsoft.com/office/drawing/2014/main" id="{897C5E81-8537-4BE0-8B08-1D06133EBCBB}"/>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696911" y="621691"/>
            <a:ext cx="1335225" cy="1335225"/>
          </a:xfrm>
          <a:prstGeom prst="rect">
            <a:avLst/>
          </a:prstGeom>
        </p:spPr>
      </p:pic>
    </p:spTree>
    <p:extLst>
      <p:ext uri="{BB962C8B-B14F-4D97-AF65-F5344CB8AC3E}">
        <p14:creationId xmlns:p14="http://schemas.microsoft.com/office/powerpoint/2010/main" val="2407733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1069848" y="2072640"/>
            <a:ext cx="10058400" cy="4099560"/>
          </a:xfrm>
        </p:spPr>
        <p:txBody>
          <a:bodyPr>
            <a:normAutofit/>
          </a:bodyPr>
          <a:lstStyle/>
          <a:p>
            <a:pPr>
              <a:lnSpc>
                <a:spcPct val="100000"/>
              </a:lnSpc>
              <a:buFont typeface="Wingdings" panose="05000000000000000000" pitchFamily="2" charset="2"/>
              <a:buChar char="n"/>
            </a:pPr>
            <a:r>
              <a:rPr lang="en-US" altLang="ja-JP" sz="3200" dirty="0">
                <a:latin typeface="Georgia" panose="02040502050405020303" pitchFamily="18" charset="0"/>
              </a:rPr>
              <a:t>Other publishing related business</a:t>
            </a:r>
          </a:p>
          <a:p>
            <a:pPr marL="274320" lvl="1" indent="0">
              <a:lnSpc>
                <a:spcPct val="100000"/>
              </a:lnSpc>
              <a:buNone/>
            </a:pPr>
            <a:r>
              <a:rPr lang="fr-FR" altLang="ja-JP" sz="2000" dirty="0">
                <a:solidFill>
                  <a:srgbClr val="448FFE"/>
                </a:solidFill>
                <a:latin typeface="Georgia" panose="02040502050405020303" pitchFamily="18" charset="0"/>
              </a:rPr>
              <a:t>Autres activités liées à l’édition :</a:t>
            </a:r>
            <a:endParaRPr lang="en-US" altLang="ja-JP" sz="2000" dirty="0">
              <a:solidFill>
                <a:srgbClr val="448FFE"/>
              </a:solidFill>
              <a:latin typeface="Georgia" panose="02040502050405020303" pitchFamily="18" charset="0"/>
            </a:endParaRPr>
          </a:p>
          <a:p>
            <a:pPr lvl="1">
              <a:lnSpc>
                <a:spcPct val="100000"/>
              </a:lnSpc>
              <a:buFont typeface="Wingdings" pitchFamily="2" charset="2"/>
              <a:buChar char="ü"/>
            </a:pPr>
            <a:r>
              <a:rPr lang="en-US" altLang="ja-JP" sz="2400" dirty="0" err="1">
                <a:latin typeface="Georgia" panose="02040502050405020303" pitchFamily="18" charset="0"/>
              </a:rPr>
              <a:t>NetGalley</a:t>
            </a:r>
            <a:r>
              <a:rPr lang="en-US" altLang="ja-JP" sz="2400" dirty="0">
                <a:latin typeface="Georgia" panose="02040502050405020303" pitchFamily="18" charset="0"/>
              </a:rPr>
              <a:t>, </a:t>
            </a:r>
            <a:r>
              <a:rPr lang="en-US" altLang="ja-JP" sz="2400" dirty="0" err="1">
                <a:latin typeface="Georgia" panose="02040502050405020303" pitchFamily="18" charset="0"/>
              </a:rPr>
              <a:t>MyAnimeList</a:t>
            </a:r>
            <a:r>
              <a:rPr lang="en-US" altLang="ja-JP" sz="2400" dirty="0">
                <a:latin typeface="Georgia" panose="02040502050405020303" pitchFamily="18" charset="0"/>
              </a:rPr>
              <a:t>, flier: Online web promotional services</a:t>
            </a:r>
          </a:p>
          <a:p>
            <a:pPr marL="548640" lvl="2" indent="0">
              <a:lnSpc>
                <a:spcPct val="100000"/>
              </a:lnSpc>
              <a:buNone/>
            </a:pPr>
            <a:r>
              <a:rPr lang="fr-FR" altLang="ja-JP" sz="1800" dirty="0">
                <a:solidFill>
                  <a:srgbClr val="448FFE"/>
                </a:solidFill>
                <a:latin typeface="Georgia" panose="02040502050405020303" pitchFamily="18" charset="0"/>
              </a:rPr>
              <a:t>NetGalley, MyAnimeList, flier :  services en ligne de promotion sur le web</a:t>
            </a:r>
            <a:r>
              <a:rPr lang="en-US" altLang="ja-JP" sz="1800" dirty="0">
                <a:solidFill>
                  <a:srgbClr val="448FFE"/>
                </a:solidFill>
                <a:latin typeface="Georgia" panose="02040502050405020303" pitchFamily="18" charset="0"/>
              </a:rPr>
              <a:t> </a:t>
            </a:r>
          </a:p>
          <a:p>
            <a:pPr lvl="1">
              <a:lnSpc>
                <a:spcPct val="100000"/>
              </a:lnSpc>
              <a:buFont typeface="Wingdings" pitchFamily="2" charset="2"/>
              <a:buChar char="ü"/>
            </a:pPr>
            <a:r>
              <a:rPr lang="en-US" altLang="ja-JP" sz="2400" dirty="0">
                <a:latin typeface="Georgia" panose="02040502050405020303" pitchFamily="18" charset="0"/>
              </a:rPr>
              <a:t>Print On Demand: Amazon POD, Small # Reprinting</a:t>
            </a:r>
          </a:p>
          <a:p>
            <a:pPr marL="548640" lvl="2" indent="0">
              <a:lnSpc>
                <a:spcPct val="100000"/>
              </a:lnSpc>
              <a:buNone/>
            </a:pPr>
            <a:r>
              <a:rPr lang="fr-FR" altLang="ja-JP" sz="1800" dirty="0">
                <a:solidFill>
                  <a:srgbClr val="448FFE"/>
                </a:solidFill>
                <a:latin typeface="Georgia" panose="02040502050405020303" pitchFamily="18" charset="0"/>
              </a:rPr>
              <a:t>Impression à la demande : Amazon POD, Réimpression en petite série</a:t>
            </a:r>
            <a:endParaRPr lang="en-US" altLang="ja-JP" sz="1800" dirty="0">
              <a:solidFill>
                <a:srgbClr val="448FFE"/>
              </a:solidFill>
              <a:latin typeface="Georgia" panose="02040502050405020303" pitchFamily="18" charset="0"/>
            </a:endParaRPr>
          </a:p>
          <a:p>
            <a:pPr lvl="1">
              <a:lnSpc>
                <a:spcPct val="100000"/>
              </a:lnSpc>
              <a:buFont typeface="Wingdings" pitchFamily="2" charset="2"/>
              <a:buChar char="ü"/>
            </a:pPr>
            <a:r>
              <a:rPr lang="en-US" altLang="ja-JP" sz="2400" dirty="0">
                <a:latin typeface="Georgia" panose="02040502050405020303" pitchFamily="18" charset="0"/>
              </a:rPr>
              <a:t>Manga Library Z: Freemium model </a:t>
            </a:r>
            <a:r>
              <a:rPr lang="en-US" altLang="ja-JP" sz="2400" dirty="0" err="1">
                <a:latin typeface="Georgia" panose="02040502050405020303" pitchFamily="18" charset="0"/>
              </a:rPr>
              <a:t>eManga</a:t>
            </a:r>
            <a:r>
              <a:rPr lang="en-US" altLang="ja-JP" sz="2400" dirty="0">
                <a:latin typeface="Georgia" panose="02040502050405020303" pitchFamily="18" charset="0"/>
              </a:rPr>
              <a:t> web service operated including manga authors (Ad Revenue based)</a:t>
            </a:r>
          </a:p>
          <a:p>
            <a:pPr marL="548640" lvl="2" indent="0">
              <a:lnSpc>
                <a:spcPct val="100000"/>
              </a:lnSpc>
              <a:buNone/>
            </a:pPr>
            <a:r>
              <a:rPr lang="fr-FR" altLang="ja-JP" sz="1800" dirty="0">
                <a:solidFill>
                  <a:srgbClr val="448FFE"/>
                </a:solidFill>
                <a:latin typeface="Georgia" panose="02040502050405020303" pitchFamily="18" charset="0"/>
              </a:rPr>
              <a:t>Manga Library Z : Service gratuit de manga électronique opéré par les auteurs (revenus publicitaires</a:t>
            </a:r>
            <a:r>
              <a:rPr lang="fr-FR" altLang="ja-JP" dirty="0">
                <a:solidFill>
                  <a:srgbClr val="448FFE"/>
                </a:solidFill>
                <a:latin typeface="Georgia" panose="02040502050405020303" pitchFamily="18" charset="0"/>
              </a:rPr>
              <a:t>)</a:t>
            </a:r>
            <a:endParaRPr lang="en-US" altLang="ja-JP" dirty="0">
              <a:solidFill>
                <a:srgbClr val="448FFE"/>
              </a:solidFill>
              <a:latin typeface="Georgia" panose="02040502050405020303" pitchFamily="18" charset="0"/>
            </a:endParaRPr>
          </a:p>
          <a:p>
            <a:pPr>
              <a:lnSpc>
                <a:spcPct val="100000"/>
              </a:lnSpc>
            </a:pPr>
            <a:endParaRPr kumimoji="1" lang="ja-JP" altLang="en-US" dirty="0">
              <a:latin typeface="+mj-lt"/>
            </a:endParaRPr>
          </a:p>
        </p:txBody>
      </p:sp>
      <p:sp>
        <p:nvSpPr>
          <p:cNvPr id="3" name="スライド番号プレースホルダー 2"/>
          <p:cNvSpPr>
            <a:spLocks noGrp="1"/>
          </p:cNvSpPr>
          <p:nvPr>
            <p:ph type="sldNum" sz="quarter" idx="12"/>
          </p:nvPr>
        </p:nvSpPr>
        <p:spPr/>
        <p:txBody>
          <a:bodyPr/>
          <a:lstStyle/>
          <a:p>
            <a:fld id="{4FAB73BC-B049-4115-A692-8D63A059BFB8}" type="slidenum">
              <a:rPr lang="en-US" smtClean="0"/>
              <a:t>4</a:t>
            </a:fld>
            <a:endParaRPr lang="en-US" dirty="0"/>
          </a:p>
        </p:txBody>
      </p:sp>
      <p:grpSp>
        <p:nvGrpSpPr>
          <p:cNvPr id="8" name="グループ化 7"/>
          <p:cNvGrpSpPr/>
          <p:nvPr/>
        </p:nvGrpSpPr>
        <p:grpSpPr>
          <a:xfrm>
            <a:off x="979826" y="304074"/>
            <a:ext cx="10222992" cy="1552618"/>
            <a:chOff x="979826" y="1045754"/>
            <a:chExt cx="10222992" cy="1552618"/>
          </a:xfrm>
        </p:grpSpPr>
        <p:sp>
          <p:nvSpPr>
            <p:cNvPr id="5" name="Rectangle 6"/>
            <p:cNvSpPr/>
            <p:nvPr/>
          </p:nvSpPr>
          <p:spPr>
            <a:xfrm>
              <a:off x="979826" y="1045754"/>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7"/>
            <p:cNvSpPr/>
            <p:nvPr/>
          </p:nvSpPr>
          <p:spPr>
            <a:xfrm>
              <a:off x="979826" y="2517689"/>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8"/>
            <p:cNvSpPr/>
            <p:nvPr/>
          </p:nvSpPr>
          <p:spPr>
            <a:xfrm>
              <a:off x="979826" y="1200500"/>
              <a:ext cx="10222992" cy="1252835"/>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4" name="タイトル 3"/>
          <p:cNvSpPr>
            <a:spLocks noGrp="1"/>
          </p:cNvSpPr>
          <p:nvPr>
            <p:ph type="title"/>
          </p:nvPr>
        </p:nvSpPr>
        <p:spPr/>
        <p:txBody>
          <a:bodyPr>
            <a:normAutofit/>
          </a:bodyPr>
          <a:lstStyle/>
          <a:p>
            <a:r>
              <a:rPr lang="en-US" altLang="ja-JP" dirty="0"/>
              <a:t>About Media Do Group</a:t>
            </a:r>
            <a:r>
              <a:rPr lang="ja-JP" altLang="en-US" dirty="0"/>
              <a:t>　</a:t>
            </a:r>
            <a:r>
              <a:rPr lang="en-US" altLang="ja-JP" dirty="0"/>
              <a:t>3</a:t>
            </a:r>
            <a:br>
              <a:rPr lang="en-US" altLang="ja-JP" dirty="0"/>
            </a:br>
            <a:r>
              <a:rPr lang="pt-BR" altLang="ja-JP" sz="3100" dirty="0">
                <a:solidFill>
                  <a:srgbClr val="0070C0"/>
                </a:solidFill>
              </a:rPr>
              <a:t>À propos de Media Do Group</a:t>
            </a:r>
            <a:r>
              <a:rPr lang="ja-JP" altLang="en-US" sz="3100" dirty="0">
                <a:solidFill>
                  <a:srgbClr val="0070C0"/>
                </a:solidFill>
              </a:rPr>
              <a:t>　</a:t>
            </a:r>
            <a:r>
              <a:rPr lang="en-US" altLang="ja-JP" sz="3100" dirty="0">
                <a:solidFill>
                  <a:srgbClr val="0070C0"/>
                </a:solidFill>
              </a:rPr>
              <a:t>3</a:t>
            </a:r>
            <a:endParaRPr kumimoji="1" lang="ja-JP" altLang="en-US" sz="3100" dirty="0"/>
          </a:p>
        </p:txBody>
      </p:sp>
      <p:pic>
        <p:nvPicPr>
          <p:cNvPr id="9" name="図 8">
            <a:extLst>
              <a:ext uri="{FF2B5EF4-FFF2-40B4-BE49-F238E27FC236}">
                <a16:creationId xmlns:a16="http://schemas.microsoft.com/office/drawing/2014/main" id="{897C5E81-8537-4BE0-8B08-1D06133EBCBB}"/>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987280" y="476757"/>
            <a:ext cx="1208733" cy="1208733"/>
          </a:xfrm>
          <a:prstGeom prst="rect">
            <a:avLst/>
          </a:prstGeom>
        </p:spPr>
      </p:pic>
    </p:spTree>
    <p:extLst>
      <p:ext uri="{BB962C8B-B14F-4D97-AF65-F5344CB8AC3E}">
        <p14:creationId xmlns:p14="http://schemas.microsoft.com/office/powerpoint/2010/main" val="1199764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グラフ 5">
            <a:extLst>
              <a:ext uri="{FF2B5EF4-FFF2-40B4-BE49-F238E27FC236}">
                <a16:creationId xmlns:a16="http://schemas.microsoft.com/office/drawing/2014/main" id="{A4E3115D-2B39-40D7-B9F2-5C4A99D960E3}"/>
              </a:ext>
            </a:extLst>
          </p:cNvPr>
          <p:cNvGraphicFramePr>
            <a:graphicFrameLocks/>
          </p:cNvGraphicFramePr>
          <p:nvPr>
            <p:extLst>
              <p:ext uri="{D42A27DB-BD31-4B8C-83A1-F6EECF244321}">
                <p14:modId xmlns:p14="http://schemas.microsoft.com/office/powerpoint/2010/main" val="1208288041"/>
              </p:ext>
            </p:extLst>
          </p:nvPr>
        </p:nvGraphicFramePr>
        <p:xfrm>
          <a:off x="812406" y="1330324"/>
          <a:ext cx="10312794" cy="5203825"/>
        </p:xfrm>
        <a:graphic>
          <a:graphicData uri="http://schemas.openxmlformats.org/drawingml/2006/chart">
            <c:chart xmlns:c="http://schemas.openxmlformats.org/drawingml/2006/chart" xmlns:r="http://schemas.openxmlformats.org/officeDocument/2006/relationships" r:id="rId2"/>
          </a:graphicData>
        </a:graphic>
      </p:graphicFrame>
      <p:sp>
        <p:nvSpPr>
          <p:cNvPr id="5" name="スライド番号プレースホルダー 4">
            <a:extLst>
              <a:ext uri="{FF2B5EF4-FFF2-40B4-BE49-F238E27FC236}">
                <a16:creationId xmlns:a16="http://schemas.microsoft.com/office/drawing/2014/main" id="{96162183-E3F8-4ED6-8FB9-2EA7E9B2F5B3}"/>
              </a:ext>
            </a:extLst>
          </p:cNvPr>
          <p:cNvSpPr>
            <a:spLocks noGrp="1"/>
          </p:cNvSpPr>
          <p:nvPr>
            <p:ph type="sldNum" sz="quarter" idx="12"/>
          </p:nvPr>
        </p:nvSpPr>
        <p:spPr/>
        <p:txBody>
          <a:bodyPr/>
          <a:lstStyle/>
          <a:p>
            <a:fld id="{4FAB73BC-B049-4115-A692-8D63A059BFB8}" type="slidenum">
              <a:rPr lang="en-US" smtClean="0"/>
              <a:t>5</a:t>
            </a:fld>
            <a:endParaRPr lang="en-US" dirty="0"/>
          </a:p>
        </p:txBody>
      </p:sp>
      <p:sp>
        <p:nvSpPr>
          <p:cNvPr id="2" name="タイトル 1"/>
          <p:cNvSpPr>
            <a:spLocks noGrp="1"/>
          </p:cNvSpPr>
          <p:nvPr>
            <p:ph type="title"/>
          </p:nvPr>
        </p:nvSpPr>
        <p:spPr>
          <a:xfrm>
            <a:off x="1066800" y="236346"/>
            <a:ext cx="10058400" cy="972057"/>
          </a:xfrm>
        </p:spPr>
        <p:txBody>
          <a:bodyPr>
            <a:normAutofit fontScale="90000"/>
          </a:bodyPr>
          <a:lstStyle/>
          <a:p>
            <a:r>
              <a:rPr lang="en-US" altLang="ja-JP" dirty="0"/>
              <a:t>Japanese Publishing Market</a:t>
            </a:r>
            <a:br>
              <a:rPr lang="en-US" altLang="ja-JP" dirty="0"/>
            </a:br>
            <a:r>
              <a:rPr lang="fr-FR" altLang="ja-JP" sz="2700" dirty="0">
                <a:solidFill>
                  <a:srgbClr val="0070C0"/>
                </a:solidFill>
              </a:rPr>
              <a:t>Marché de l’édition au Japon</a:t>
            </a:r>
            <a:endParaRPr kumimoji="1" lang="ja-JP" altLang="en-US" sz="2700" dirty="0">
              <a:solidFill>
                <a:srgbClr val="0070C0"/>
              </a:solidFill>
            </a:endParaRPr>
          </a:p>
        </p:txBody>
      </p:sp>
      <p:pic>
        <p:nvPicPr>
          <p:cNvPr id="4" name="図 3">
            <a:extLst>
              <a:ext uri="{FF2B5EF4-FFF2-40B4-BE49-F238E27FC236}">
                <a16:creationId xmlns:a16="http://schemas.microsoft.com/office/drawing/2014/main" id="{65051056-46A6-4E3C-BB4B-935CA98809EE}"/>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1018520" y="382171"/>
            <a:ext cx="835703" cy="835703"/>
          </a:xfrm>
          <a:prstGeom prst="rect">
            <a:avLst/>
          </a:prstGeom>
        </p:spPr>
      </p:pic>
      <p:sp>
        <p:nvSpPr>
          <p:cNvPr id="3" name="テキスト ボックス 2"/>
          <p:cNvSpPr txBox="1"/>
          <p:nvPr/>
        </p:nvSpPr>
        <p:spPr>
          <a:xfrm>
            <a:off x="621792" y="1636776"/>
            <a:ext cx="1005840" cy="369332"/>
          </a:xfrm>
          <a:prstGeom prst="rect">
            <a:avLst/>
          </a:prstGeom>
          <a:solidFill>
            <a:schemeClr val="bg1"/>
          </a:solidFill>
        </p:spPr>
        <p:txBody>
          <a:bodyPr wrap="square" rtlCol="0">
            <a:spAutoFit/>
          </a:bodyPr>
          <a:lstStyle/>
          <a:p>
            <a:pPr algn="r"/>
            <a:r>
              <a:rPr kumimoji="1" lang="en-US" altLang="ja-JP" b="1" dirty="0" smtClean="0">
                <a:solidFill>
                  <a:schemeClr val="tx1">
                    <a:lumMod val="65000"/>
                    <a:lumOff val="35000"/>
                  </a:schemeClr>
                </a:solidFill>
              </a:rPr>
              <a:t>3,000</a:t>
            </a:r>
            <a:endParaRPr kumimoji="1" lang="ja-JP" altLang="en-US" b="1" dirty="0">
              <a:solidFill>
                <a:schemeClr val="tx1">
                  <a:lumMod val="65000"/>
                  <a:lumOff val="35000"/>
                </a:schemeClr>
              </a:solidFill>
            </a:endParaRPr>
          </a:p>
        </p:txBody>
      </p:sp>
      <p:sp>
        <p:nvSpPr>
          <p:cNvPr id="8" name="テキスト ボックス 7"/>
          <p:cNvSpPr txBox="1"/>
          <p:nvPr/>
        </p:nvSpPr>
        <p:spPr>
          <a:xfrm>
            <a:off x="621792" y="2249815"/>
            <a:ext cx="1005840" cy="369332"/>
          </a:xfrm>
          <a:prstGeom prst="rect">
            <a:avLst/>
          </a:prstGeom>
          <a:solidFill>
            <a:schemeClr val="bg1"/>
          </a:solidFill>
        </p:spPr>
        <p:txBody>
          <a:bodyPr wrap="square" rtlCol="0">
            <a:spAutoFit/>
          </a:bodyPr>
          <a:lstStyle/>
          <a:p>
            <a:pPr algn="r"/>
            <a:r>
              <a:rPr kumimoji="1" lang="en-US" altLang="ja-JP" b="1" dirty="0" smtClean="0">
                <a:solidFill>
                  <a:schemeClr val="tx1">
                    <a:lumMod val="65000"/>
                    <a:lumOff val="35000"/>
                  </a:schemeClr>
                </a:solidFill>
              </a:rPr>
              <a:t>2,500</a:t>
            </a:r>
            <a:endParaRPr kumimoji="1" lang="ja-JP" altLang="en-US" b="1" dirty="0">
              <a:solidFill>
                <a:schemeClr val="tx1">
                  <a:lumMod val="65000"/>
                  <a:lumOff val="35000"/>
                </a:schemeClr>
              </a:solidFill>
            </a:endParaRPr>
          </a:p>
        </p:txBody>
      </p:sp>
      <p:sp>
        <p:nvSpPr>
          <p:cNvPr id="9" name="テキスト ボックス 8"/>
          <p:cNvSpPr txBox="1"/>
          <p:nvPr/>
        </p:nvSpPr>
        <p:spPr>
          <a:xfrm>
            <a:off x="621792" y="2960818"/>
            <a:ext cx="1005840" cy="369332"/>
          </a:xfrm>
          <a:prstGeom prst="rect">
            <a:avLst/>
          </a:prstGeom>
          <a:solidFill>
            <a:schemeClr val="bg1"/>
          </a:solidFill>
        </p:spPr>
        <p:txBody>
          <a:bodyPr wrap="square" rtlCol="0">
            <a:spAutoFit/>
          </a:bodyPr>
          <a:lstStyle/>
          <a:p>
            <a:pPr algn="r"/>
            <a:r>
              <a:rPr kumimoji="1" lang="en-US" altLang="ja-JP" b="1" dirty="0" smtClean="0">
                <a:solidFill>
                  <a:schemeClr val="tx1">
                    <a:lumMod val="65000"/>
                    <a:lumOff val="35000"/>
                  </a:schemeClr>
                </a:solidFill>
              </a:rPr>
              <a:t>2,000</a:t>
            </a:r>
            <a:endParaRPr kumimoji="1" lang="ja-JP" altLang="en-US" b="1" dirty="0">
              <a:solidFill>
                <a:schemeClr val="tx1">
                  <a:lumMod val="65000"/>
                  <a:lumOff val="35000"/>
                </a:schemeClr>
              </a:solidFill>
            </a:endParaRPr>
          </a:p>
        </p:txBody>
      </p:sp>
      <p:sp>
        <p:nvSpPr>
          <p:cNvPr id="10" name="テキスト ボックス 9"/>
          <p:cNvSpPr txBox="1"/>
          <p:nvPr/>
        </p:nvSpPr>
        <p:spPr>
          <a:xfrm>
            <a:off x="621792" y="3594277"/>
            <a:ext cx="1005840" cy="369332"/>
          </a:xfrm>
          <a:prstGeom prst="rect">
            <a:avLst/>
          </a:prstGeom>
          <a:solidFill>
            <a:schemeClr val="bg1"/>
          </a:solidFill>
        </p:spPr>
        <p:txBody>
          <a:bodyPr wrap="square" rtlCol="0">
            <a:spAutoFit/>
          </a:bodyPr>
          <a:lstStyle/>
          <a:p>
            <a:pPr algn="r"/>
            <a:r>
              <a:rPr kumimoji="1" lang="en-US" altLang="ja-JP" b="1" dirty="0" smtClean="0">
                <a:solidFill>
                  <a:schemeClr val="tx1">
                    <a:lumMod val="65000"/>
                    <a:lumOff val="35000"/>
                  </a:schemeClr>
                </a:solidFill>
              </a:rPr>
              <a:t>1,500</a:t>
            </a:r>
            <a:endParaRPr kumimoji="1" lang="ja-JP" altLang="en-US" b="1" dirty="0">
              <a:solidFill>
                <a:schemeClr val="tx1">
                  <a:lumMod val="65000"/>
                  <a:lumOff val="35000"/>
                </a:schemeClr>
              </a:solidFill>
            </a:endParaRPr>
          </a:p>
        </p:txBody>
      </p:sp>
      <p:sp>
        <p:nvSpPr>
          <p:cNvPr id="11" name="テキスト ボックス 10"/>
          <p:cNvSpPr txBox="1"/>
          <p:nvPr/>
        </p:nvSpPr>
        <p:spPr>
          <a:xfrm>
            <a:off x="621792" y="4227736"/>
            <a:ext cx="1005840" cy="369332"/>
          </a:xfrm>
          <a:prstGeom prst="rect">
            <a:avLst/>
          </a:prstGeom>
          <a:solidFill>
            <a:schemeClr val="bg1"/>
          </a:solidFill>
        </p:spPr>
        <p:txBody>
          <a:bodyPr wrap="square" rtlCol="0">
            <a:spAutoFit/>
          </a:bodyPr>
          <a:lstStyle/>
          <a:p>
            <a:pPr algn="r"/>
            <a:r>
              <a:rPr kumimoji="1" lang="en-US" altLang="ja-JP" b="1" dirty="0" smtClean="0">
                <a:solidFill>
                  <a:schemeClr val="tx1">
                    <a:lumMod val="65000"/>
                    <a:lumOff val="35000"/>
                  </a:schemeClr>
                </a:solidFill>
              </a:rPr>
              <a:t>1,000</a:t>
            </a:r>
            <a:endParaRPr kumimoji="1" lang="ja-JP" altLang="en-US" b="1" dirty="0">
              <a:solidFill>
                <a:schemeClr val="tx1">
                  <a:lumMod val="65000"/>
                  <a:lumOff val="35000"/>
                </a:schemeClr>
              </a:solidFill>
            </a:endParaRPr>
          </a:p>
        </p:txBody>
      </p:sp>
      <p:sp>
        <p:nvSpPr>
          <p:cNvPr id="12" name="テキスト ボックス 11"/>
          <p:cNvSpPr txBox="1"/>
          <p:nvPr/>
        </p:nvSpPr>
        <p:spPr>
          <a:xfrm>
            <a:off x="621792" y="4897899"/>
            <a:ext cx="1005840" cy="369332"/>
          </a:xfrm>
          <a:prstGeom prst="rect">
            <a:avLst/>
          </a:prstGeom>
          <a:solidFill>
            <a:schemeClr val="bg1"/>
          </a:solidFill>
        </p:spPr>
        <p:txBody>
          <a:bodyPr wrap="square" rtlCol="0">
            <a:spAutoFit/>
          </a:bodyPr>
          <a:lstStyle/>
          <a:p>
            <a:pPr algn="r"/>
            <a:r>
              <a:rPr kumimoji="1" lang="en-US" altLang="ja-JP" b="1" dirty="0" smtClean="0">
                <a:solidFill>
                  <a:schemeClr val="tx1">
                    <a:lumMod val="65000"/>
                    <a:lumOff val="35000"/>
                  </a:schemeClr>
                </a:solidFill>
              </a:rPr>
              <a:t>500</a:t>
            </a:r>
            <a:endParaRPr kumimoji="1" lang="ja-JP" altLang="en-US" b="1" dirty="0">
              <a:solidFill>
                <a:schemeClr val="tx1">
                  <a:lumMod val="65000"/>
                  <a:lumOff val="35000"/>
                </a:schemeClr>
              </a:solidFill>
            </a:endParaRPr>
          </a:p>
        </p:txBody>
      </p:sp>
      <p:sp>
        <p:nvSpPr>
          <p:cNvPr id="7" name="テキスト ボックス 6">
            <a:extLst>
              <a:ext uri="{FF2B5EF4-FFF2-40B4-BE49-F238E27FC236}">
                <a16:creationId xmlns:a16="http://schemas.microsoft.com/office/drawing/2014/main" id="{749EA940-F5D3-4B90-A94C-17ED48D37A1E}"/>
              </a:ext>
            </a:extLst>
          </p:cNvPr>
          <p:cNvSpPr txBox="1"/>
          <p:nvPr/>
        </p:nvSpPr>
        <p:spPr>
          <a:xfrm>
            <a:off x="441075" y="1904887"/>
            <a:ext cx="1288025" cy="338554"/>
          </a:xfrm>
          <a:prstGeom prst="rect">
            <a:avLst/>
          </a:prstGeom>
          <a:noFill/>
        </p:spPr>
        <p:txBody>
          <a:bodyPr wrap="square" rtlCol="0">
            <a:spAutoFit/>
          </a:bodyPr>
          <a:lstStyle/>
          <a:p>
            <a:pPr algn="r"/>
            <a:r>
              <a:rPr kumimoji="1" lang="en-US" altLang="ja-JP" sz="1600" b="1" dirty="0">
                <a:solidFill>
                  <a:schemeClr val="tx1">
                    <a:lumMod val="65000"/>
                    <a:lumOff val="35000"/>
                  </a:schemeClr>
                </a:solidFill>
              </a:rPr>
              <a:t>Billion Yen</a:t>
            </a:r>
            <a:endParaRPr kumimoji="1" lang="ja-JP" altLang="en-US" sz="1600" b="1" dirty="0">
              <a:solidFill>
                <a:schemeClr val="tx1">
                  <a:lumMod val="65000"/>
                  <a:lumOff val="35000"/>
                </a:schemeClr>
              </a:solidFill>
            </a:endParaRPr>
          </a:p>
        </p:txBody>
      </p:sp>
    </p:spTree>
    <p:extLst>
      <p:ext uri="{BB962C8B-B14F-4D97-AF65-F5344CB8AC3E}">
        <p14:creationId xmlns:p14="http://schemas.microsoft.com/office/powerpoint/2010/main" val="4090070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66800" y="246507"/>
            <a:ext cx="10058400" cy="1043184"/>
          </a:xfrm>
        </p:spPr>
        <p:txBody>
          <a:bodyPr>
            <a:normAutofit fontScale="90000"/>
          </a:bodyPr>
          <a:lstStyle/>
          <a:p>
            <a:r>
              <a:rPr lang="en-US" altLang="ja-JP" dirty="0"/>
              <a:t>Japanese eBook Market</a:t>
            </a:r>
            <a:br>
              <a:rPr lang="en-US" altLang="ja-JP" dirty="0"/>
            </a:br>
            <a:r>
              <a:rPr lang="fr-FR" altLang="ja-JP" sz="2700" dirty="0">
                <a:solidFill>
                  <a:srgbClr val="0070C0"/>
                </a:solidFill>
              </a:rPr>
              <a:t>Marché du livre électronique au Japon</a:t>
            </a:r>
            <a:endParaRPr kumimoji="1" lang="ja-JP" altLang="en-US" sz="2700" dirty="0">
              <a:solidFill>
                <a:srgbClr val="0070C0"/>
              </a:solidFill>
            </a:endParaRPr>
          </a:p>
        </p:txBody>
      </p:sp>
      <p:grpSp>
        <p:nvGrpSpPr>
          <p:cNvPr id="5" name="グループ化 4">
            <a:extLst>
              <a:ext uri="{FF2B5EF4-FFF2-40B4-BE49-F238E27FC236}">
                <a16:creationId xmlns:a16="http://schemas.microsoft.com/office/drawing/2014/main" id="{18F754E5-FFC2-4748-9FC1-AC4260105947}"/>
              </a:ext>
            </a:extLst>
          </p:cNvPr>
          <p:cNvGrpSpPr/>
          <p:nvPr/>
        </p:nvGrpSpPr>
        <p:grpSpPr>
          <a:xfrm>
            <a:off x="1066800" y="1468818"/>
            <a:ext cx="9572624" cy="4986528"/>
            <a:chOff x="1066801" y="1624965"/>
            <a:chExt cx="9572624" cy="4986528"/>
          </a:xfrm>
        </p:grpSpPr>
        <p:graphicFrame>
          <p:nvGraphicFramePr>
            <p:cNvPr id="4" name="グラフ 3">
              <a:extLst>
                <a:ext uri="{FF2B5EF4-FFF2-40B4-BE49-F238E27FC236}">
                  <a16:creationId xmlns:a16="http://schemas.microsoft.com/office/drawing/2014/main" id="{00000000-0008-0000-0000-000002000000}"/>
                </a:ext>
              </a:extLst>
            </p:cNvPr>
            <p:cNvGraphicFramePr>
              <a:graphicFrameLocks/>
            </p:cNvGraphicFramePr>
            <p:nvPr>
              <p:extLst>
                <p:ext uri="{D42A27DB-BD31-4B8C-83A1-F6EECF244321}">
                  <p14:modId xmlns:p14="http://schemas.microsoft.com/office/powerpoint/2010/main" val="1491985607"/>
                </p:ext>
              </p:extLst>
            </p:nvPr>
          </p:nvGraphicFramePr>
          <p:xfrm>
            <a:off x="1066801" y="1624965"/>
            <a:ext cx="9572624" cy="4986528"/>
          </p:xfrm>
          <a:graphic>
            <a:graphicData uri="http://schemas.openxmlformats.org/drawingml/2006/chart">
              <c:chart xmlns:c="http://schemas.openxmlformats.org/drawingml/2006/chart" xmlns:r="http://schemas.openxmlformats.org/officeDocument/2006/relationships" r:id="rId3"/>
            </a:graphicData>
          </a:graphic>
        </p:graphicFrame>
        <p:sp>
          <p:nvSpPr>
            <p:cNvPr id="3" name="テキスト ボックス 2">
              <a:extLst>
                <a:ext uri="{FF2B5EF4-FFF2-40B4-BE49-F238E27FC236}">
                  <a16:creationId xmlns:a16="http://schemas.microsoft.com/office/drawing/2014/main" id="{2185B24F-E5FE-4BE7-ABB1-8D76D6360FAE}"/>
                </a:ext>
              </a:extLst>
            </p:cNvPr>
            <p:cNvSpPr txBox="1"/>
            <p:nvPr/>
          </p:nvSpPr>
          <p:spPr>
            <a:xfrm>
              <a:off x="3237969" y="5338510"/>
              <a:ext cx="969125" cy="338554"/>
            </a:xfrm>
            <a:prstGeom prst="rect">
              <a:avLst/>
            </a:prstGeom>
            <a:noFill/>
          </p:spPr>
          <p:txBody>
            <a:bodyPr wrap="square" rtlCol="0">
              <a:spAutoFit/>
            </a:bodyPr>
            <a:lstStyle/>
            <a:p>
              <a:pPr algn="ctr"/>
              <a:r>
                <a:rPr kumimoji="1" lang="en-US" altLang="ja-JP" sz="1600" b="1" dirty="0">
                  <a:solidFill>
                    <a:srgbClr val="FFFF99"/>
                  </a:solidFill>
                </a:rPr>
                <a:t>77.1</a:t>
              </a:r>
              <a:r>
                <a:rPr kumimoji="1" lang="ja-JP" altLang="en-US" sz="1600" b="1" dirty="0">
                  <a:solidFill>
                    <a:srgbClr val="FFFF99"/>
                  </a:solidFill>
                </a:rPr>
                <a:t>％</a:t>
              </a:r>
            </a:p>
          </p:txBody>
        </p:sp>
        <p:sp>
          <p:nvSpPr>
            <p:cNvPr id="10" name="テキスト ボックス 9">
              <a:extLst>
                <a:ext uri="{FF2B5EF4-FFF2-40B4-BE49-F238E27FC236}">
                  <a16:creationId xmlns:a16="http://schemas.microsoft.com/office/drawing/2014/main" id="{E27F9819-2889-4A0A-923D-D62850A8FE79}"/>
                </a:ext>
              </a:extLst>
            </p:cNvPr>
            <p:cNvSpPr txBox="1"/>
            <p:nvPr/>
          </p:nvSpPr>
          <p:spPr>
            <a:xfrm>
              <a:off x="4858572" y="5338510"/>
              <a:ext cx="881023" cy="338554"/>
            </a:xfrm>
            <a:prstGeom prst="rect">
              <a:avLst/>
            </a:prstGeom>
            <a:noFill/>
          </p:spPr>
          <p:txBody>
            <a:bodyPr wrap="square" rtlCol="0">
              <a:spAutoFit/>
            </a:bodyPr>
            <a:lstStyle/>
            <a:p>
              <a:pPr algn="ctr"/>
              <a:r>
                <a:rPr kumimoji="1" lang="en-US" altLang="ja-JP" sz="1600" b="1" dirty="0">
                  <a:solidFill>
                    <a:schemeClr val="bg1"/>
                  </a:solidFill>
                </a:rPr>
                <a:t>16.8</a:t>
              </a:r>
              <a:r>
                <a:rPr kumimoji="1" lang="ja-JP" altLang="en-US" sz="1600" b="1" dirty="0">
                  <a:solidFill>
                    <a:schemeClr val="bg1"/>
                  </a:solidFill>
                </a:rPr>
                <a:t>％</a:t>
              </a:r>
            </a:p>
          </p:txBody>
        </p:sp>
        <p:sp>
          <p:nvSpPr>
            <p:cNvPr id="11" name="テキスト ボックス 10">
              <a:extLst>
                <a:ext uri="{FF2B5EF4-FFF2-40B4-BE49-F238E27FC236}">
                  <a16:creationId xmlns:a16="http://schemas.microsoft.com/office/drawing/2014/main" id="{90436411-22C6-407C-992C-6AC605D1BF56}"/>
                </a:ext>
              </a:extLst>
            </p:cNvPr>
            <p:cNvSpPr txBox="1"/>
            <p:nvPr/>
          </p:nvSpPr>
          <p:spPr>
            <a:xfrm>
              <a:off x="5799887" y="5338878"/>
              <a:ext cx="728118" cy="338554"/>
            </a:xfrm>
            <a:prstGeom prst="rect">
              <a:avLst/>
            </a:prstGeom>
            <a:noFill/>
          </p:spPr>
          <p:txBody>
            <a:bodyPr wrap="square" rtlCol="0">
              <a:spAutoFit/>
            </a:bodyPr>
            <a:lstStyle/>
            <a:p>
              <a:pPr algn="ctr"/>
              <a:r>
                <a:rPr kumimoji="1" lang="en-US" altLang="ja-JP" sz="1600" b="1" dirty="0"/>
                <a:t>6.1</a:t>
              </a:r>
              <a:r>
                <a:rPr kumimoji="1" lang="ja-JP" altLang="en-US" sz="1600" b="1" dirty="0"/>
                <a:t>％</a:t>
              </a:r>
            </a:p>
          </p:txBody>
        </p:sp>
        <p:sp>
          <p:nvSpPr>
            <p:cNvPr id="12" name="テキスト ボックス 11">
              <a:extLst>
                <a:ext uri="{FF2B5EF4-FFF2-40B4-BE49-F238E27FC236}">
                  <a16:creationId xmlns:a16="http://schemas.microsoft.com/office/drawing/2014/main" id="{910959A3-0F5B-47E0-BC13-0045823F9921}"/>
                </a:ext>
              </a:extLst>
            </p:cNvPr>
            <p:cNvSpPr txBox="1"/>
            <p:nvPr/>
          </p:nvSpPr>
          <p:spPr>
            <a:xfrm>
              <a:off x="4207094" y="3869492"/>
              <a:ext cx="969125" cy="338554"/>
            </a:xfrm>
            <a:prstGeom prst="rect">
              <a:avLst/>
            </a:prstGeom>
            <a:noFill/>
          </p:spPr>
          <p:txBody>
            <a:bodyPr wrap="square" rtlCol="0">
              <a:spAutoFit/>
            </a:bodyPr>
            <a:lstStyle/>
            <a:p>
              <a:pPr algn="ctr"/>
              <a:r>
                <a:rPr kumimoji="1" lang="en-US" altLang="ja-JP" sz="1600" b="1" dirty="0">
                  <a:solidFill>
                    <a:srgbClr val="FFFF99"/>
                  </a:solidFill>
                </a:rPr>
                <a:t>76.5</a:t>
              </a:r>
              <a:r>
                <a:rPr kumimoji="1" lang="ja-JP" altLang="en-US" sz="1600" b="1" dirty="0">
                  <a:solidFill>
                    <a:srgbClr val="FFFF99"/>
                  </a:solidFill>
                </a:rPr>
                <a:t>％</a:t>
              </a:r>
            </a:p>
          </p:txBody>
        </p:sp>
        <p:sp>
          <p:nvSpPr>
            <p:cNvPr id="13" name="テキスト ボックス 12">
              <a:extLst>
                <a:ext uri="{FF2B5EF4-FFF2-40B4-BE49-F238E27FC236}">
                  <a16:creationId xmlns:a16="http://schemas.microsoft.com/office/drawing/2014/main" id="{9272BEED-0CB9-4F36-831B-094991428045}"/>
                </a:ext>
              </a:extLst>
            </p:cNvPr>
            <p:cNvSpPr txBox="1"/>
            <p:nvPr/>
          </p:nvSpPr>
          <p:spPr>
            <a:xfrm>
              <a:off x="3623124" y="4604001"/>
              <a:ext cx="969125" cy="338554"/>
            </a:xfrm>
            <a:prstGeom prst="rect">
              <a:avLst/>
            </a:prstGeom>
            <a:noFill/>
          </p:spPr>
          <p:txBody>
            <a:bodyPr wrap="square" rtlCol="0">
              <a:spAutoFit/>
            </a:bodyPr>
            <a:lstStyle/>
            <a:p>
              <a:pPr algn="ctr"/>
              <a:r>
                <a:rPr kumimoji="1" lang="en-US" altLang="ja-JP" sz="1600" b="1" dirty="0">
                  <a:solidFill>
                    <a:srgbClr val="FFFF99"/>
                  </a:solidFill>
                </a:rPr>
                <a:t>76.5</a:t>
              </a:r>
              <a:r>
                <a:rPr kumimoji="1" lang="ja-JP" altLang="en-US" sz="1600" b="1" dirty="0">
                  <a:solidFill>
                    <a:srgbClr val="FFFF99"/>
                  </a:solidFill>
                </a:rPr>
                <a:t>％</a:t>
              </a:r>
            </a:p>
          </p:txBody>
        </p:sp>
        <p:sp>
          <p:nvSpPr>
            <p:cNvPr id="14" name="テキスト ボックス 13">
              <a:extLst>
                <a:ext uri="{FF2B5EF4-FFF2-40B4-BE49-F238E27FC236}">
                  <a16:creationId xmlns:a16="http://schemas.microsoft.com/office/drawing/2014/main" id="{1EEF1058-BCD0-4A25-B5CE-4A523C8806D0}"/>
                </a:ext>
              </a:extLst>
            </p:cNvPr>
            <p:cNvSpPr txBox="1"/>
            <p:nvPr/>
          </p:nvSpPr>
          <p:spPr>
            <a:xfrm>
              <a:off x="4592249" y="3143184"/>
              <a:ext cx="969125" cy="338554"/>
            </a:xfrm>
            <a:prstGeom prst="rect">
              <a:avLst/>
            </a:prstGeom>
            <a:noFill/>
          </p:spPr>
          <p:txBody>
            <a:bodyPr wrap="square" rtlCol="0">
              <a:spAutoFit/>
            </a:bodyPr>
            <a:lstStyle/>
            <a:p>
              <a:pPr algn="ctr"/>
              <a:r>
                <a:rPr kumimoji="1" lang="en-US" altLang="ja-JP" sz="1600" b="1" dirty="0">
                  <a:solidFill>
                    <a:srgbClr val="FFFF99"/>
                  </a:solidFill>
                </a:rPr>
                <a:t>77.2</a:t>
              </a:r>
              <a:r>
                <a:rPr kumimoji="1" lang="ja-JP" altLang="en-US" sz="1600" b="1" dirty="0">
                  <a:solidFill>
                    <a:srgbClr val="FFFF99"/>
                  </a:solidFill>
                </a:rPr>
                <a:t>％</a:t>
              </a:r>
            </a:p>
          </p:txBody>
        </p:sp>
        <p:sp>
          <p:nvSpPr>
            <p:cNvPr id="15" name="テキスト ボックス 14">
              <a:extLst>
                <a:ext uri="{FF2B5EF4-FFF2-40B4-BE49-F238E27FC236}">
                  <a16:creationId xmlns:a16="http://schemas.microsoft.com/office/drawing/2014/main" id="{ABF3E589-376A-4241-AF1E-1E26E987EA3D}"/>
                </a:ext>
              </a:extLst>
            </p:cNvPr>
            <p:cNvSpPr txBox="1"/>
            <p:nvPr/>
          </p:nvSpPr>
          <p:spPr>
            <a:xfrm>
              <a:off x="5189935" y="2394777"/>
              <a:ext cx="969125" cy="338554"/>
            </a:xfrm>
            <a:prstGeom prst="rect">
              <a:avLst/>
            </a:prstGeom>
            <a:noFill/>
          </p:spPr>
          <p:txBody>
            <a:bodyPr wrap="square" rtlCol="0">
              <a:spAutoFit/>
            </a:bodyPr>
            <a:lstStyle/>
            <a:p>
              <a:pPr algn="ctr"/>
              <a:r>
                <a:rPr kumimoji="1" lang="en-US" altLang="ja-JP" sz="1600" b="1" dirty="0">
                  <a:solidFill>
                    <a:srgbClr val="FFFF99"/>
                  </a:solidFill>
                </a:rPr>
                <a:t>79.3</a:t>
              </a:r>
              <a:r>
                <a:rPr kumimoji="1" lang="ja-JP" altLang="en-US" sz="1600" b="1" dirty="0">
                  <a:solidFill>
                    <a:srgbClr val="FFFF99"/>
                  </a:solidFill>
                </a:rPr>
                <a:t>％</a:t>
              </a:r>
            </a:p>
          </p:txBody>
        </p:sp>
        <p:sp>
          <p:nvSpPr>
            <p:cNvPr id="16" name="テキスト ボックス 15">
              <a:extLst>
                <a:ext uri="{FF2B5EF4-FFF2-40B4-BE49-F238E27FC236}">
                  <a16:creationId xmlns:a16="http://schemas.microsoft.com/office/drawing/2014/main" id="{3AF87066-014C-4A8E-8A11-76718520803E}"/>
                </a:ext>
              </a:extLst>
            </p:cNvPr>
            <p:cNvSpPr txBox="1"/>
            <p:nvPr/>
          </p:nvSpPr>
          <p:spPr>
            <a:xfrm>
              <a:off x="8509969" y="2381741"/>
              <a:ext cx="881023" cy="338554"/>
            </a:xfrm>
            <a:prstGeom prst="rect">
              <a:avLst/>
            </a:prstGeom>
            <a:noFill/>
          </p:spPr>
          <p:txBody>
            <a:bodyPr wrap="square" rtlCol="0">
              <a:spAutoFit/>
            </a:bodyPr>
            <a:lstStyle/>
            <a:p>
              <a:pPr algn="ctr"/>
              <a:r>
                <a:rPr kumimoji="1" lang="en-US" altLang="ja-JP" sz="1600" b="1" dirty="0">
                  <a:solidFill>
                    <a:schemeClr val="bg1"/>
                  </a:solidFill>
                </a:rPr>
                <a:t>12.9</a:t>
              </a:r>
              <a:r>
                <a:rPr kumimoji="1" lang="ja-JP" altLang="en-US" sz="1600" b="1" dirty="0">
                  <a:solidFill>
                    <a:schemeClr val="bg1"/>
                  </a:solidFill>
                </a:rPr>
                <a:t>％</a:t>
              </a:r>
            </a:p>
          </p:txBody>
        </p:sp>
        <p:sp>
          <p:nvSpPr>
            <p:cNvPr id="17" name="テキスト ボックス 16">
              <a:extLst>
                <a:ext uri="{FF2B5EF4-FFF2-40B4-BE49-F238E27FC236}">
                  <a16:creationId xmlns:a16="http://schemas.microsoft.com/office/drawing/2014/main" id="{0A7A4BDA-E43F-413E-A825-0AF1401708C5}"/>
                </a:ext>
              </a:extLst>
            </p:cNvPr>
            <p:cNvSpPr txBox="1"/>
            <p:nvPr/>
          </p:nvSpPr>
          <p:spPr>
            <a:xfrm>
              <a:off x="7649966" y="3126760"/>
              <a:ext cx="881023" cy="338554"/>
            </a:xfrm>
            <a:prstGeom prst="rect">
              <a:avLst/>
            </a:prstGeom>
            <a:noFill/>
          </p:spPr>
          <p:txBody>
            <a:bodyPr wrap="square" rtlCol="0">
              <a:spAutoFit/>
            </a:bodyPr>
            <a:lstStyle/>
            <a:p>
              <a:pPr algn="ctr"/>
              <a:r>
                <a:rPr kumimoji="1" lang="en-US" altLang="ja-JP" sz="1600" b="1" dirty="0">
                  <a:solidFill>
                    <a:schemeClr val="bg1"/>
                  </a:solidFill>
                </a:rPr>
                <a:t>13.1</a:t>
              </a:r>
              <a:r>
                <a:rPr kumimoji="1" lang="ja-JP" altLang="en-US" sz="1600" b="1" dirty="0">
                  <a:solidFill>
                    <a:schemeClr val="bg1"/>
                  </a:solidFill>
                </a:rPr>
                <a:t>％</a:t>
              </a:r>
            </a:p>
          </p:txBody>
        </p:sp>
        <p:sp>
          <p:nvSpPr>
            <p:cNvPr id="18" name="テキスト ボックス 17">
              <a:extLst>
                <a:ext uri="{FF2B5EF4-FFF2-40B4-BE49-F238E27FC236}">
                  <a16:creationId xmlns:a16="http://schemas.microsoft.com/office/drawing/2014/main" id="{50528173-897B-461C-BE69-C8BCDBF52210}"/>
                </a:ext>
              </a:extLst>
            </p:cNvPr>
            <p:cNvSpPr txBox="1"/>
            <p:nvPr/>
          </p:nvSpPr>
          <p:spPr>
            <a:xfrm>
              <a:off x="6800473" y="3861269"/>
              <a:ext cx="881023" cy="338554"/>
            </a:xfrm>
            <a:prstGeom prst="rect">
              <a:avLst/>
            </a:prstGeom>
            <a:noFill/>
          </p:spPr>
          <p:txBody>
            <a:bodyPr wrap="square" rtlCol="0">
              <a:spAutoFit/>
            </a:bodyPr>
            <a:lstStyle/>
            <a:p>
              <a:pPr algn="ctr"/>
              <a:r>
                <a:rPr kumimoji="1" lang="en-US" altLang="ja-JP" sz="1600" b="1" dirty="0">
                  <a:solidFill>
                    <a:schemeClr val="bg1"/>
                  </a:solidFill>
                </a:rPr>
                <a:t>13.5</a:t>
              </a:r>
              <a:r>
                <a:rPr kumimoji="1" lang="ja-JP" altLang="en-US" sz="1600" b="1" dirty="0">
                  <a:solidFill>
                    <a:schemeClr val="bg1"/>
                  </a:solidFill>
                </a:rPr>
                <a:t>％</a:t>
              </a:r>
            </a:p>
          </p:txBody>
        </p:sp>
        <p:sp>
          <p:nvSpPr>
            <p:cNvPr id="19" name="テキスト ボックス 18">
              <a:extLst>
                <a:ext uri="{FF2B5EF4-FFF2-40B4-BE49-F238E27FC236}">
                  <a16:creationId xmlns:a16="http://schemas.microsoft.com/office/drawing/2014/main" id="{98B14456-4602-4AE5-B300-6EACF339C729}"/>
                </a:ext>
              </a:extLst>
            </p:cNvPr>
            <p:cNvSpPr txBox="1"/>
            <p:nvPr/>
          </p:nvSpPr>
          <p:spPr>
            <a:xfrm>
              <a:off x="5763100" y="4600981"/>
              <a:ext cx="881023" cy="338554"/>
            </a:xfrm>
            <a:prstGeom prst="rect">
              <a:avLst/>
            </a:prstGeom>
            <a:noFill/>
          </p:spPr>
          <p:txBody>
            <a:bodyPr wrap="square" rtlCol="0">
              <a:spAutoFit/>
            </a:bodyPr>
            <a:lstStyle/>
            <a:p>
              <a:pPr algn="ctr"/>
              <a:r>
                <a:rPr kumimoji="1" lang="en-US" altLang="ja-JP" sz="1600" b="1" dirty="0">
                  <a:solidFill>
                    <a:schemeClr val="bg1"/>
                  </a:solidFill>
                </a:rPr>
                <a:t>15.2</a:t>
              </a:r>
              <a:r>
                <a:rPr kumimoji="1" lang="ja-JP" altLang="en-US" sz="1600" b="1" dirty="0">
                  <a:solidFill>
                    <a:schemeClr val="bg1"/>
                  </a:solidFill>
                </a:rPr>
                <a:t>％</a:t>
              </a:r>
            </a:p>
          </p:txBody>
        </p:sp>
        <p:sp>
          <p:nvSpPr>
            <p:cNvPr id="20" name="テキスト ボックス 19">
              <a:extLst>
                <a:ext uri="{FF2B5EF4-FFF2-40B4-BE49-F238E27FC236}">
                  <a16:creationId xmlns:a16="http://schemas.microsoft.com/office/drawing/2014/main" id="{1501792A-55B1-4BFF-8E36-44E1572C6623}"/>
                </a:ext>
              </a:extLst>
            </p:cNvPr>
            <p:cNvSpPr txBox="1"/>
            <p:nvPr/>
          </p:nvSpPr>
          <p:spPr>
            <a:xfrm>
              <a:off x="9413995" y="2388085"/>
              <a:ext cx="728118" cy="338554"/>
            </a:xfrm>
            <a:prstGeom prst="rect">
              <a:avLst/>
            </a:prstGeom>
            <a:noFill/>
          </p:spPr>
          <p:txBody>
            <a:bodyPr wrap="square" rtlCol="0">
              <a:spAutoFit/>
            </a:bodyPr>
            <a:lstStyle/>
            <a:p>
              <a:pPr algn="ctr"/>
              <a:r>
                <a:rPr kumimoji="1" lang="en-US" altLang="ja-JP" sz="1600" b="1" dirty="0"/>
                <a:t>7.8</a:t>
              </a:r>
              <a:r>
                <a:rPr kumimoji="1" lang="ja-JP" altLang="en-US" sz="1600" b="1" dirty="0"/>
                <a:t>％</a:t>
              </a:r>
            </a:p>
          </p:txBody>
        </p:sp>
        <p:sp>
          <p:nvSpPr>
            <p:cNvPr id="21" name="テキスト ボックス 20">
              <a:extLst>
                <a:ext uri="{FF2B5EF4-FFF2-40B4-BE49-F238E27FC236}">
                  <a16:creationId xmlns:a16="http://schemas.microsoft.com/office/drawing/2014/main" id="{732D76C0-82F9-42EC-9834-49333B1C3E60}"/>
                </a:ext>
              </a:extLst>
            </p:cNvPr>
            <p:cNvSpPr txBox="1"/>
            <p:nvPr/>
          </p:nvSpPr>
          <p:spPr>
            <a:xfrm>
              <a:off x="8552009" y="3128007"/>
              <a:ext cx="728118" cy="338554"/>
            </a:xfrm>
            <a:prstGeom prst="rect">
              <a:avLst/>
            </a:prstGeom>
            <a:noFill/>
          </p:spPr>
          <p:txBody>
            <a:bodyPr wrap="square" rtlCol="0">
              <a:spAutoFit/>
            </a:bodyPr>
            <a:lstStyle/>
            <a:p>
              <a:pPr algn="ctr"/>
              <a:r>
                <a:rPr kumimoji="1" lang="en-US" altLang="ja-JP" sz="1600" b="1" dirty="0"/>
                <a:t>9.7</a:t>
              </a:r>
              <a:r>
                <a:rPr kumimoji="1" lang="ja-JP" altLang="en-US" sz="1600" b="1" dirty="0"/>
                <a:t>％</a:t>
              </a:r>
            </a:p>
          </p:txBody>
        </p:sp>
        <p:sp>
          <p:nvSpPr>
            <p:cNvPr id="22" name="テキスト ボックス 21">
              <a:extLst>
                <a:ext uri="{FF2B5EF4-FFF2-40B4-BE49-F238E27FC236}">
                  <a16:creationId xmlns:a16="http://schemas.microsoft.com/office/drawing/2014/main" id="{B05C9B5B-BDAD-476C-A601-DE67D72039E1}"/>
                </a:ext>
              </a:extLst>
            </p:cNvPr>
            <p:cNvSpPr txBox="1"/>
            <p:nvPr/>
          </p:nvSpPr>
          <p:spPr>
            <a:xfrm>
              <a:off x="7594549" y="3873026"/>
              <a:ext cx="820830" cy="338554"/>
            </a:xfrm>
            <a:prstGeom prst="rect">
              <a:avLst/>
            </a:prstGeom>
            <a:noFill/>
          </p:spPr>
          <p:txBody>
            <a:bodyPr wrap="square" rtlCol="0">
              <a:spAutoFit/>
            </a:bodyPr>
            <a:lstStyle/>
            <a:p>
              <a:pPr algn="ctr"/>
              <a:r>
                <a:rPr kumimoji="1" lang="en-US" altLang="ja-JP" sz="1600" b="1" dirty="0"/>
                <a:t>10.0</a:t>
              </a:r>
              <a:r>
                <a:rPr kumimoji="1" lang="ja-JP" altLang="en-US" sz="1600" b="1" dirty="0"/>
                <a:t>％</a:t>
              </a:r>
            </a:p>
          </p:txBody>
        </p:sp>
        <p:sp>
          <p:nvSpPr>
            <p:cNvPr id="23" name="テキスト ボックス 22">
              <a:extLst>
                <a:ext uri="{FF2B5EF4-FFF2-40B4-BE49-F238E27FC236}">
                  <a16:creationId xmlns:a16="http://schemas.microsoft.com/office/drawing/2014/main" id="{D0FD3078-0EE8-4645-8610-7D5524352C9F}"/>
                </a:ext>
              </a:extLst>
            </p:cNvPr>
            <p:cNvSpPr txBox="1"/>
            <p:nvPr/>
          </p:nvSpPr>
          <p:spPr>
            <a:xfrm>
              <a:off x="6929206" y="4604142"/>
              <a:ext cx="728118" cy="338554"/>
            </a:xfrm>
            <a:prstGeom prst="rect">
              <a:avLst/>
            </a:prstGeom>
            <a:noFill/>
          </p:spPr>
          <p:txBody>
            <a:bodyPr wrap="square" rtlCol="0">
              <a:spAutoFit/>
            </a:bodyPr>
            <a:lstStyle/>
            <a:p>
              <a:pPr algn="ctr"/>
              <a:r>
                <a:rPr kumimoji="1" lang="en-US" altLang="ja-JP" sz="1600" b="1" dirty="0"/>
                <a:t>8.3</a:t>
              </a:r>
              <a:r>
                <a:rPr kumimoji="1" lang="ja-JP" altLang="en-US" sz="1600" b="1" dirty="0"/>
                <a:t>％</a:t>
              </a:r>
            </a:p>
          </p:txBody>
        </p:sp>
      </p:grpSp>
      <p:pic>
        <p:nvPicPr>
          <p:cNvPr id="24" name="図 23">
            <a:extLst>
              <a:ext uri="{FF2B5EF4-FFF2-40B4-BE49-F238E27FC236}">
                <a16:creationId xmlns:a16="http://schemas.microsoft.com/office/drawing/2014/main" id="{A24A820E-F148-491E-91AC-025CE3F5FD53}"/>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1018520" y="382171"/>
            <a:ext cx="835703" cy="835703"/>
          </a:xfrm>
          <a:prstGeom prst="rect">
            <a:avLst/>
          </a:prstGeom>
        </p:spPr>
      </p:pic>
      <p:sp>
        <p:nvSpPr>
          <p:cNvPr id="25" name="テキスト ボックス 24">
            <a:extLst>
              <a:ext uri="{FF2B5EF4-FFF2-40B4-BE49-F238E27FC236}">
                <a16:creationId xmlns:a16="http://schemas.microsoft.com/office/drawing/2014/main" id="{BD3F1D24-C613-4635-B7E5-56F4CE01C7BF}"/>
              </a:ext>
            </a:extLst>
          </p:cNvPr>
          <p:cNvSpPr txBox="1"/>
          <p:nvPr/>
        </p:nvSpPr>
        <p:spPr>
          <a:xfrm>
            <a:off x="9163874" y="5466340"/>
            <a:ext cx="1961326" cy="400110"/>
          </a:xfrm>
          <a:prstGeom prst="rect">
            <a:avLst/>
          </a:prstGeom>
          <a:noFill/>
        </p:spPr>
        <p:txBody>
          <a:bodyPr wrap="square" rtlCol="0">
            <a:spAutoFit/>
          </a:bodyPr>
          <a:lstStyle/>
          <a:p>
            <a:pPr algn="ctr"/>
            <a:r>
              <a:rPr kumimoji="1" lang="en-US" altLang="ja-JP" sz="2000" b="1" dirty="0">
                <a:solidFill>
                  <a:schemeClr val="tx1">
                    <a:lumMod val="65000"/>
                    <a:lumOff val="35000"/>
                  </a:schemeClr>
                </a:solidFill>
              </a:rPr>
              <a:t>Billion Yen</a:t>
            </a:r>
            <a:endParaRPr kumimoji="1" lang="ja-JP" altLang="en-US" sz="2000" b="1" dirty="0">
              <a:solidFill>
                <a:schemeClr val="tx1">
                  <a:lumMod val="65000"/>
                  <a:lumOff val="35000"/>
                </a:schemeClr>
              </a:solidFill>
            </a:endParaRPr>
          </a:p>
        </p:txBody>
      </p:sp>
      <p:sp>
        <p:nvSpPr>
          <p:cNvPr id="6" name="スライド番号プレースホルダー 5">
            <a:extLst>
              <a:ext uri="{FF2B5EF4-FFF2-40B4-BE49-F238E27FC236}">
                <a16:creationId xmlns:a16="http://schemas.microsoft.com/office/drawing/2014/main" id="{0008E433-CC61-4131-A0C2-D46CA38E84F1}"/>
              </a:ext>
            </a:extLst>
          </p:cNvPr>
          <p:cNvSpPr>
            <a:spLocks noGrp="1"/>
          </p:cNvSpPr>
          <p:nvPr>
            <p:ph type="sldNum" sz="quarter" idx="12"/>
          </p:nvPr>
        </p:nvSpPr>
        <p:spPr/>
        <p:txBody>
          <a:bodyPr/>
          <a:lstStyle/>
          <a:p>
            <a:fld id="{4FAB73BC-B049-4115-A692-8D63A059BFB8}" type="slidenum">
              <a:rPr lang="en-US" smtClean="0"/>
              <a:t>6</a:t>
            </a:fld>
            <a:endParaRPr lang="en-US" dirty="0"/>
          </a:p>
        </p:txBody>
      </p:sp>
      <p:sp>
        <p:nvSpPr>
          <p:cNvPr id="8" name="テキスト ボックス 7">
            <a:extLst>
              <a:ext uri="{FF2B5EF4-FFF2-40B4-BE49-F238E27FC236}">
                <a16:creationId xmlns:a16="http://schemas.microsoft.com/office/drawing/2014/main" id="{E441D2A9-9135-4194-B0D5-A6A8EF7EDEA1}"/>
              </a:ext>
            </a:extLst>
          </p:cNvPr>
          <p:cNvSpPr txBox="1"/>
          <p:nvPr/>
        </p:nvSpPr>
        <p:spPr>
          <a:xfrm>
            <a:off x="8916068" y="3406721"/>
            <a:ext cx="2989261" cy="1846659"/>
          </a:xfrm>
          <a:prstGeom prst="rect">
            <a:avLst/>
          </a:prstGeom>
          <a:noFill/>
        </p:spPr>
        <p:txBody>
          <a:bodyPr wrap="square" rtlCol="0">
            <a:spAutoFit/>
          </a:bodyPr>
          <a:lstStyle/>
          <a:p>
            <a:r>
              <a:rPr lang="en-US" sz="2000" dirty="0">
                <a:latin typeface="+mj-lt"/>
              </a:rPr>
              <a:t>As of May 2019, 632K eBooks being sold, including 322K </a:t>
            </a:r>
            <a:r>
              <a:rPr lang="en-US" sz="2000" dirty="0" err="1">
                <a:latin typeface="+mj-lt"/>
              </a:rPr>
              <a:t>eManga</a:t>
            </a:r>
            <a:endParaRPr lang="en-US" sz="2000" dirty="0">
              <a:latin typeface="+mj-lt"/>
            </a:endParaRPr>
          </a:p>
          <a:p>
            <a:r>
              <a:rPr lang="en-US" altLang="ja-JP" spc="-1" dirty="0">
                <a:solidFill>
                  <a:srgbClr val="448FFE"/>
                </a:solidFill>
                <a:latin typeface="Georgia"/>
                <a:ea typeface="DejaVu Sans"/>
              </a:rPr>
              <a:t>Mai 2019 : 632 000 eBooks </a:t>
            </a:r>
            <a:r>
              <a:rPr lang="en-US" altLang="ja-JP" spc="-1" dirty="0" err="1">
                <a:solidFill>
                  <a:srgbClr val="448FFE"/>
                </a:solidFill>
                <a:latin typeface="Georgia"/>
                <a:ea typeface="DejaVu Sans"/>
              </a:rPr>
              <a:t>vendus</a:t>
            </a:r>
            <a:r>
              <a:rPr lang="en-US" altLang="ja-JP" spc="-1" dirty="0">
                <a:solidFill>
                  <a:srgbClr val="448FFE"/>
                </a:solidFill>
                <a:latin typeface="Georgia"/>
                <a:ea typeface="DejaVu Sans"/>
              </a:rPr>
              <a:t>, </a:t>
            </a:r>
            <a:r>
              <a:rPr lang="en-US" altLang="ja-JP" spc="-1" dirty="0" err="1">
                <a:solidFill>
                  <a:srgbClr val="448FFE"/>
                </a:solidFill>
                <a:latin typeface="Georgia"/>
                <a:ea typeface="DejaVu Sans"/>
              </a:rPr>
              <a:t>dont</a:t>
            </a:r>
            <a:r>
              <a:rPr lang="en-US" altLang="ja-JP" spc="-1" dirty="0">
                <a:solidFill>
                  <a:srgbClr val="448FFE"/>
                </a:solidFill>
                <a:latin typeface="Georgia"/>
                <a:ea typeface="DejaVu Sans"/>
              </a:rPr>
              <a:t> 322 000 </a:t>
            </a:r>
            <a:r>
              <a:rPr lang="en-US" altLang="ja-JP" spc="-1" dirty="0" err="1">
                <a:solidFill>
                  <a:srgbClr val="448FFE"/>
                </a:solidFill>
                <a:latin typeface="Georgia"/>
                <a:ea typeface="DejaVu Sans"/>
              </a:rPr>
              <a:t>eManga</a:t>
            </a:r>
            <a:endParaRPr lang="en-US" altLang="ja-JP" spc="-1" dirty="0">
              <a:solidFill>
                <a:srgbClr val="448FFE"/>
              </a:solidFill>
              <a:latin typeface="Arial"/>
            </a:endParaRPr>
          </a:p>
        </p:txBody>
      </p:sp>
      <p:sp>
        <p:nvSpPr>
          <p:cNvPr id="7" name="テキスト ボックス 6"/>
          <p:cNvSpPr txBox="1"/>
          <p:nvPr/>
        </p:nvSpPr>
        <p:spPr>
          <a:xfrm>
            <a:off x="3237969" y="1537798"/>
            <a:ext cx="1666240" cy="461665"/>
          </a:xfrm>
          <a:prstGeom prst="rect">
            <a:avLst/>
          </a:prstGeom>
          <a:solidFill>
            <a:schemeClr val="bg1"/>
          </a:solidFill>
        </p:spPr>
        <p:txBody>
          <a:bodyPr wrap="square" rtlCol="0">
            <a:spAutoFit/>
          </a:bodyPr>
          <a:lstStyle/>
          <a:p>
            <a:r>
              <a:rPr kumimoji="1" lang="en-US" altLang="ja-JP" sz="2400" dirty="0" err="1">
                <a:latin typeface="+mj-lt"/>
              </a:rPr>
              <a:t>eManga</a:t>
            </a:r>
            <a:endParaRPr kumimoji="1" lang="ja-JP" altLang="en-US" sz="2400" dirty="0">
              <a:latin typeface="+mj-lt"/>
            </a:endParaRPr>
          </a:p>
        </p:txBody>
      </p:sp>
      <p:sp>
        <p:nvSpPr>
          <p:cNvPr id="26" name="テキスト ボックス 25"/>
          <p:cNvSpPr txBox="1"/>
          <p:nvPr/>
        </p:nvSpPr>
        <p:spPr>
          <a:xfrm>
            <a:off x="5325940" y="1548501"/>
            <a:ext cx="1836860" cy="461665"/>
          </a:xfrm>
          <a:prstGeom prst="rect">
            <a:avLst/>
          </a:prstGeom>
          <a:solidFill>
            <a:schemeClr val="bg1"/>
          </a:solidFill>
        </p:spPr>
        <p:txBody>
          <a:bodyPr wrap="square" rtlCol="0">
            <a:spAutoFit/>
          </a:bodyPr>
          <a:lstStyle/>
          <a:p>
            <a:r>
              <a:rPr kumimoji="1" lang="en-US" altLang="ja-JP" sz="2400" dirty="0">
                <a:latin typeface="+mj-lt"/>
              </a:rPr>
              <a:t>eBooks</a:t>
            </a:r>
            <a:endParaRPr kumimoji="1" lang="ja-JP" altLang="en-US" sz="2400" dirty="0">
              <a:latin typeface="+mj-lt"/>
            </a:endParaRPr>
          </a:p>
        </p:txBody>
      </p:sp>
      <p:sp>
        <p:nvSpPr>
          <p:cNvPr id="27" name="テキスト ボックス 26"/>
          <p:cNvSpPr txBox="1"/>
          <p:nvPr/>
        </p:nvSpPr>
        <p:spPr>
          <a:xfrm>
            <a:off x="7599252" y="1548501"/>
            <a:ext cx="1836860" cy="461665"/>
          </a:xfrm>
          <a:prstGeom prst="rect">
            <a:avLst/>
          </a:prstGeom>
          <a:solidFill>
            <a:schemeClr val="bg1"/>
          </a:solidFill>
        </p:spPr>
        <p:txBody>
          <a:bodyPr wrap="square" rtlCol="0">
            <a:spAutoFit/>
          </a:bodyPr>
          <a:lstStyle/>
          <a:p>
            <a:r>
              <a:rPr kumimoji="1" lang="en-US" altLang="ja-JP" sz="2400" dirty="0" err="1">
                <a:latin typeface="+mj-lt"/>
              </a:rPr>
              <a:t>eMagazines</a:t>
            </a:r>
            <a:endParaRPr kumimoji="1" lang="ja-JP" altLang="en-US" sz="2400" dirty="0">
              <a:latin typeface="+mj-lt"/>
            </a:endParaRPr>
          </a:p>
        </p:txBody>
      </p:sp>
      <p:sp>
        <p:nvSpPr>
          <p:cNvPr id="28" name="テキスト ボックス 27"/>
          <p:cNvSpPr txBox="1"/>
          <p:nvPr/>
        </p:nvSpPr>
        <p:spPr>
          <a:xfrm>
            <a:off x="2735747" y="5827644"/>
            <a:ext cx="509778" cy="400110"/>
          </a:xfrm>
          <a:prstGeom prst="rect">
            <a:avLst/>
          </a:prstGeom>
          <a:solidFill>
            <a:schemeClr val="bg1"/>
          </a:solidFill>
        </p:spPr>
        <p:txBody>
          <a:bodyPr wrap="square" rtlCol="0">
            <a:spAutoFit/>
          </a:bodyPr>
          <a:lstStyle/>
          <a:p>
            <a:pPr algn="ctr"/>
            <a:r>
              <a:rPr kumimoji="1" lang="en-US" altLang="ja-JP" sz="2000" b="1" dirty="0" smtClean="0">
                <a:solidFill>
                  <a:schemeClr val="tx1">
                    <a:lumMod val="65000"/>
                    <a:lumOff val="35000"/>
                  </a:schemeClr>
                </a:solidFill>
              </a:rPr>
              <a:t>25</a:t>
            </a:r>
            <a:endParaRPr kumimoji="1" lang="ja-JP" altLang="en-US" sz="2000" b="1" dirty="0">
              <a:solidFill>
                <a:schemeClr val="tx1">
                  <a:lumMod val="65000"/>
                  <a:lumOff val="35000"/>
                </a:schemeClr>
              </a:solidFill>
            </a:endParaRPr>
          </a:p>
        </p:txBody>
      </p:sp>
      <p:sp>
        <p:nvSpPr>
          <p:cNvPr id="29" name="テキスト ボックス 28"/>
          <p:cNvSpPr txBox="1"/>
          <p:nvPr/>
        </p:nvSpPr>
        <p:spPr>
          <a:xfrm>
            <a:off x="3454157" y="5827644"/>
            <a:ext cx="647700" cy="400110"/>
          </a:xfrm>
          <a:prstGeom prst="rect">
            <a:avLst/>
          </a:prstGeom>
          <a:solidFill>
            <a:schemeClr val="bg1"/>
          </a:solidFill>
        </p:spPr>
        <p:txBody>
          <a:bodyPr wrap="square" rtlCol="0">
            <a:spAutoFit/>
          </a:bodyPr>
          <a:lstStyle/>
          <a:p>
            <a:pPr algn="ctr"/>
            <a:r>
              <a:rPr kumimoji="1" lang="en-US" altLang="ja-JP" sz="2000" b="1" dirty="0" smtClean="0">
                <a:solidFill>
                  <a:schemeClr val="tx1">
                    <a:lumMod val="65000"/>
                    <a:lumOff val="35000"/>
                  </a:schemeClr>
                </a:solidFill>
              </a:rPr>
              <a:t>50</a:t>
            </a:r>
            <a:endParaRPr kumimoji="1" lang="ja-JP" altLang="en-US" sz="2000" b="1" dirty="0">
              <a:solidFill>
                <a:schemeClr val="tx1">
                  <a:lumMod val="65000"/>
                  <a:lumOff val="35000"/>
                </a:schemeClr>
              </a:solidFill>
            </a:endParaRPr>
          </a:p>
        </p:txBody>
      </p:sp>
      <p:sp>
        <p:nvSpPr>
          <p:cNvPr id="30" name="テキスト ボックス 29"/>
          <p:cNvSpPr txBox="1"/>
          <p:nvPr/>
        </p:nvSpPr>
        <p:spPr>
          <a:xfrm>
            <a:off x="4256080" y="5826576"/>
            <a:ext cx="647700" cy="400110"/>
          </a:xfrm>
          <a:prstGeom prst="rect">
            <a:avLst/>
          </a:prstGeom>
          <a:solidFill>
            <a:schemeClr val="bg1"/>
          </a:solidFill>
        </p:spPr>
        <p:txBody>
          <a:bodyPr wrap="square" rtlCol="0">
            <a:spAutoFit/>
          </a:bodyPr>
          <a:lstStyle/>
          <a:p>
            <a:pPr algn="ctr"/>
            <a:r>
              <a:rPr kumimoji="1" lang="en-US" altLang="ja-JP" sz="2000" b="1" dirty="0" smtClean="0">
                <a:solidFill>
                  <a:schemeClr val="tx1">
                    <a:lumMod val="65000"/>
                    <a:lumOff val="35000"/>
                  </a:schemeClr>
                </a:solidFill>
              </a:rPr>
              <a:t>75</a:t>
            </a:r>
            <a:endParaRPr kumimoji="1" lang="ja-JP" altLang="en-US" sz="2000" b="1" dirty="0">
              <a:solidFill>
                <a:schemeClr val="tx1">
                  <a:lumMod val="65000"/>
                  <a:lumOff val="35000"/>
                </a:schemeClr>
              </a:solidFill>
            </a:endParaRPr>
          </a:p>
        </p:txBody>
      </p:sp>
      <p:sp>
        <p:nvSpPr>
          <p:cNvPr id="31" name="テキスト ボックス 30"/>
          <p:cNvSpPr txBox="1"/>
          <p:nvPr/>
        </p:nvSpPr>
        <p:spPr>
          <a:xfrm>
            <a:off x="5042890" y="5827892"/>
            <a:ext cx="647700" cy="400110"/>
          </a:xfrm>
          <a:prstGeom prst="rect">
            <a:avLst/>
          </a:prstGeom>
          <a:solidFill>
            <a:schemeClr val="bg1"/>
          </a:solidFill>
        </p:spPr>
        <p:txBody>
          <a:bodyPr wrap="square" rtlCol="0">
            <a:spAutoFit/>
          </a:bodyPr>
          <a:lstStyle/>
          <a:p>
            <a:pPr algn="ctr"/>
            <a:r>
              <a:rPr kumimoji="1" lang="en-US" altLang="ja-JP" sz="2000" b="1" dirty="0" smtClean="0">
                <a:solidFill>
                  <a:schemeClr val="tx1">
                    <a:lumMod val="65000"/>
                    <a:lumOff val="35000"/>
                  </a:schemeClr>
                </a:solidFill>
              </a:rPr>
              <a:t>100</a:t>
            </a:r>
            <a:endParaRPr kumimoji="1" lang="ja-JP" altLang="en-US" sz="2000" b="1" dirty="0">
              <a:solidFill>
                <a:schemeClr val="tx1">
                  <a:lumMod val="65000"/>
                  <a:lumOff val="35000"/>
                </a:schemeClr>
              </a:solidFill>
            </a:endParaRPr>
          </a:p>
        </p:txBody>
      </p:sp>
      <p:sp>
        <p:nvSpPr>
          <p:cNvPr id="32" name="テキスト ボックス 31"/>
          <p:cNvSpPr txBox="1"/>
          <p:nvPr/>
        </p:nvSpPr>
        <p:spPr>
          <a:xfrm>
            <a:off x="5834552" y="5826576"/>
            <a:ext cx="662813" cy="400110"/>
          </a:xfrm>
          <a:prstGeom prst="rect">
            <a:avLst/>
          </a:prstGeom>
          <a:solidFill>
            <a:schemeClr val="bg1"/>
          </a:solidFill>
        </p:spPr>
        <p:txBody>
          <a:bodyPr wrap="square" rtlCol="0">
            <a:spAutoFit/>
          </a:bodyPr>
          <a:lstStyle/>
          <a:p>
            <a:pPr algn="ctr"/>
            <a:r>
              <a:rPr kumimoji="1" lang="en-US" altLang="ja-JP" sz="2000" b="1" dirty="0" smtClean="0">
                <a:solidFill>
                  <a:schemeClr val="tx1">
                    <a:lumMod val="65000"/>
                    <a:lumOff val="35000"/>
                  </a:schemeClr>
                </a:solidFill>
              </a:rPr>
              <a:t>125</a:t>
            </a:r>
            <a:endParaRPr kumimoji="1" lang="ja-JP" altLang="en-US" sz="2000" b="1" dirty="0">
              <a:solidFill>
                <a:schemeClr val="tx1">
                  <a:lumMod val="65000"/>
                  <a:lumOff val="35000"/>
                </a:schemeClr>
              </a:solidFill>
            </a:endParaRPr>
          </a:p>
        </p:txBody>
      </p:sp>
      <p:sp>
        <p:nvSpPr>
          <p:cNvPr id="33" name="テキスト ボックス 32"/>
          <p:cNvSpPr txBox="1"/>
          <p:nvPr/>
        </p:nvSpPr>
        <p:spPr>
          <a:xfrm>
            <a:off x="6590051" y="5821728"/>
            <a:ext cx="746919" cy="400110"/>
          </a:xfrm>
          <a:prstGeom prst="rect">
            <a:avLst/>
          </a:prstGeom>
          <a:solidFill>
            <a:schemeClr val="bg1"/>
          </a:solidFill>
        </p:spPr>
        <p:txBody>
          <a:bodyPr wrap="square" rtlCol="0">
            <a:spAutoFit/>
          </a:bodyPr>
          <a:lstStyle/>
          <a:p>
            <a:pPr algn="ctr"/>
            <a:r>
              <a:rPr kumimoji="1" lang="en-US" altLang="ja-JP" sz="2000" b="1" dirty="0" smtClean="0">
                <a:solidFill>
                  <a:schemeClr val="tx1">
                    <a:lumMod val="65000"/>
                    <a:lumOff val="35000"/>
                  </a:schemeClr>
                </a:solidFill>
              </a:rPr>
              <a:t>150</a:t>
            </a:r>
            <a:endParaRPr kumimoji="1" lang="ja-JP" altLang="en-US" sz="2000" b="1" dirty="0">
              <a:solidFill>
                <a:schemeClr val="tx1">
                  <a:lumMod val="65000"/>
                  <a:lumOff val="35000"/>
                </a:schemeClr>
              </a:solidFill>
            </a:endParaRPr>
          </a:p>
        </p:txBody>
      </p:sp>
      <p:sp>
        <p:nvSpPr>
          <p:cNvPr id="34" name="テキスト ボックス 33"/>
          <p:cNvSpPr txBox="1"/>
          <p:nvPr/>
        </p:nvSpPr>
        <p:spPr>
          <a:xfrm>
            <a:off x="7393190" y="5826576"/>
            <a:ext cx="746919" cy="400110"/>
          </a:xfrm>
          <a:prstGeom prst="rect">
            <a:avLst/>
          </a:prstGeom>
          <a:solidFill>
            <a:schemeClr val="bg1"/>
          </a:solidFill>
        </p:spPr>
        <p:txBody>
          <a:bodyPr wrap="square" rtlCol="0">
            <a:spAutoFit/>
          </a:bodyPr>
          <a:lstStyle/>
          <a:p>
            <a:pPr algn="ctr"/>
            <a:r>
              <a:rPr kumimoji="1" lang="en-US" altLang="ja-JP" sz="2000" b="1" dirty="0" smtClean="0">
                <a:solidFill>
                  <a:schemeClr val="tx1">
                    <a:lumMod val="65000"/>
                    <a:lumOff val="35000"/>
                  </a:schemeClr>
                </a:solidFill>
              </a:rPr>
              <a:t>175</a:t>
            </a:r>
            <a:endParaRPr kumimoji="1" lang="ja-JP" altLang="en-US" sz="2000" b="1" dirty="0">
              <a:solidFill>
                <a:schemeClr val="tx1">
                  <a:lumMod val="65000"/>
                  <a:lumOff val="35000"/>
                </a:schemeClr>
              </a:solidFill>
            </a:endParaRPr>
          </a:p>
        </p:txBody>
      </p:sp>
      <p:sp>
        <p:nvSpPr>
          <p:cNvPr id="35" name="テキスト ボックス 34"/>
          <p:cNvSpPr txBox="1"/>
          <p:nvPr/>
        </p:nvSpPr>
        <p:spPr>
          <a:xfrm>
            <a:off x="8185477" y="5817810"/>
            <a:ext cx="746919" cy="400110"/>
          </a:xfrm>
          <a:prstGeom prst="rect">
            <a:avLst/>
          </a:prstGeom>
          <a:solidFill>
            <a:schemeClr val="bg1"/>
          </a:solidFill>
        </p:spPr>
        <p:txBody>
          <a:bodyPr wrap="square" rtlCol="0">
            <a:spAutoFit/>
          </a:bodyPr>
          <a:lstStyle/>
          <a:p>
            <a:pPr algn="ctr"/>
            <a:r>
              <a:rPr kumimoji="1" lang="en-US" altLang="ja-JP" sz="2000" b="1" dirty="0" smtClean="0">
                <a:solidFill>
                  <a:schemeClr val="tx1">
                    <a:lumMod val="65000"/>
                    <a:lumOff val="35000"/>
                  </a:schemeClr>
                </a:solidFill>
              </a:rPr>
              <a:t>200</a:t>
            </a:r>
            <a:endParaRPr kumimoji="1" lang="ja-JP" altLang="en-US" sz="2000" b="1" dirty="0">
              <a:solidFill>
                <a:schemeClr val="tx1">
                  <a:lumMod val="65000"/>
                  <a:lumOff val="35000"/>
                </a:schemeClr>
              </a:solidFill>
            </a:endParaRPr>
          </a:p>
        </p:txBody>
      </p:sp>
      <p:sp>
        <p:nvSpPr>
          <p:cNvPr id="36" name="テキスト ボックス 35"/>
          <p:cNvSpPr txBox="1"/>
          <p:nvPr/>
        </p:nvSpPr>
        <p:spPr>
          <a:xfrm>
            <a:off x="8980116" y="5826576"/>
            <a:ext cx="746919" cy="400110"/>
          </a:xfrm>
          <a:prstGeom prst="rect">
            <a:avLst/>
          </a:prstGeom>
          <a:solidFill>
            <a:schemeClr val="bg1"/>
          </a:solidFill>
        </p:spPr>
        <p:txBody>
          <a:bodyPr wrap="square" rtlCol="0">
            <a:spAutoFit/>
          </a:bodyPr>
          <a:lstStyle/>
          <a:p>
            <a:pPr algn="ctr"/>
            <a:r>
              <a:rPr kumimoji="1" lang="en-US" altLang="ja-JP" sz="2000" b="1" dirty="0" smtClean="0">
                <a:solidFill>
                  <a:schemeClr val="tx1">
                    <a:lumMod val="65000"/>
                    <a:lumOff val="35000"/>
                  </a:schemeClr>
                </a:solidFill>
              </a:rPr>
              <a:t>225</a:t>
            </a:r>
          </a:p>
        </p:txBody>
      </p:sp>
      <p:sp>
        <p:nvSpPr>
          <p:cNvPr id="37" name="テキスト ボックス 36"/>
          <p:cNvSpPr txBox="1"/>
          <p:nvPr/>
        </p:nvSpPr>
        <p:spPr>
          <a:xfrm>
            <a:off x="9772569" y="5826576"/>
            <a:ext cx="746919" cy="400110"/>
          </a:xfrm>
          <a:prstGeom prst="rect">
            <a:avLst/>
          </a:prstGeom>
          <a:solidFill>
            <a:schemeClr val="bg1"/>
          </a:solidFill>
        </p:spPr>
        <p:txBody>
          <a:bodyPr wrap="square" rtlCol="0">
            <a:spAutoFit/>
          </a:bodyPr>
          <a:lstStyle/>
          <a:p>
            <a:pPr algn="ctr"/>
            <a:r>
              <a:rPr kumimoji="1" lang="en-US" altLang="ja-JP" sz="2000" b="1" dirty="0" smtClean="0">
                <a:solidFill>
                  <a:schemeClr val="tx1">
                    <a:lumMod val="65000"/>
                    <a:lumOff val="35000"/>
                  </a:schemeClr>
                </a:solidFill>
              </a:rPr>
              <a:t>250</a:t>
            </a:r>
          </a:p>
        </p:txBody>
      </p:sp>
    </p:spTree>
    <p:extLst>
      <p:ext uri="{BB962C8B-B14F-4D97-AF65-F5344CB8AC3E}">
        <p14:creationId xmlns:p14="http://schemas.microsoft.com/office/powerpoint/2010/main" val="1384573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66800" y="165227"/>
            <a:ext cx="10058400" cy="1056564"/>
          </a:xfrm>
        </p:spPr>
        <p:txBody>
          <a:bodyPr>
            <a:normAutofit fontScale="90000"/>
          </a:bodyPr>
          <a:lstStyle/>
          <a:p>
            <a:r>
              <a:rPr lang="en-US" altLang="ja-JP" dirty="0"/>
              <a:t>Japanese </a:t>
            </a:r>
            <a:r>
              <a:rPr lang="en-US" altLang="ja-JP" dirty="0" err="1"/>
              <a:t>eManga</a:t>
            </a:r>
            <a:r>
              <a:rPr lang="en-US" altLang="ja-JP" dirty="0"/>
              <a:t> Market</a:t>
            </a:r>
            <a:br>
              <a:rPr lang="en-US" altLang="ja-JP" dirty="0"/>
            </a:br>
            <a:r>
              <a:rPr lang="en-US" altLang="ja-JP" sz="3100" spc="-1" dirty="0">
                <a:solidFill>
                  <a:srgbClr val="0070C0"/>
                </a:solidFill>
              </a:rPr>
              <a:t>Marché du Manga </a:t>
            </a:r>
            <a:r>
              <a:rPr lang="en-US" altLang="ja-JP" sz="3100" spc="-1" dirty="0" err="1">
                <a:solidFill>
                  <a:srgbClr val="0070C0"/>
                </a:solidFill>
              </a:rPr>
              <a:t>électronique</a:t>
            </a:r>
            <a:r>
              <a:rPr lang="en-US" altLang="ja-JP" sz="3100" spc="-1" dirty="0">
                <a:solidFill>
                  <a:srgbClr val="0070C0"/>
                </a:solidFill>
              </a:rPr>
              <a:t> au </a:t>
            </a:r>
            <a:r>
              <a:rPr lang="en-US" altLang="ja-JP" sz="3100" spc="-1" dirty="0" err="1">
                <a:solidFill>
                  <a:srgbClr val="0070C0"/>
                </a:solidFill>
              </a:rPr>
              <a:t>Japon</a:t>
            </a:r>
            <a:endParaRPr kumimoji="1" lang="ja-JP" altLang="en-US" dirty="0"/>
          </a:p>
        </p:txBody>
      </p:sp>
      <p:pic>
        <p:nvPicPr>
          <p:cNvPr id="3" name="図 2">
            <a:extLst>
              <a:ext uri="{FF2B5EF4-FFF2-40B4-BE49-F238E27FC236}">
                <a16:creationId xmlns:a16="http://schemas.microsoft.com/office/drawing/2014/main" id="{A6A0E5BE-A78B-4651-A31B-8445B0347AE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018520" y="382171"/>
            <a:ext cx="835703" cy="835703"/>
          </a:xfrm>
          <a:prstGeom prst="rect">
            <a:avLst/>
          </a:prstGeom>
        </p:spPr>
      </p:pic>
      <p:graphicFrame>
        <p:nvGraphicFramePr>
          <p:cNvPr id="4" name="グラフ 3">
            <a:extLst>
              <a:ext uri="{FF2B5EF4-FFF2-40B4-BE49-F238E27FC236}">
                <a16:creationId xmlns:a16="http://schemas.microsoft.com/office/drawing/2014/main" id="{00000000-0008-0000-0000-000009000000}"/>
              </a:ext>
            </a:extLst>
          </p:cNvPr>
          <p:cNvGraphicFramePr>
            <a:graphicFrameLocks/>
          </p:cNvGraphicFramePr>
          <p:nvPr>
            <p:extLst>
              <p:ext uri="{D42A27DB-BD31-4B8C-83A1-F6EECF244321}">
                <p14:modId xmlns:p14="http://schemas.microsoft.com/office/powerpoint/2010/main" val="3071697261"/>
              </p:ext>
            </p:extLst>
          </p:nvPr>
        </p:nvGraphicFramePr>
        <p:xfrm>
          <a:off x="506127" y="1384917"/>
          <a:ext cx="9393247" cy="5140170"/>
        </p:xfrm>
        <a:graphic>
          <a:graphicData uri="http://schemas.openxmlformats.org/drawingml/2006/chart">
            <c:chart xmlns:c="http://schemas.openxmlformats.org/drawingml/2006/chart" xmlns:r="http://schemas.openxmlformats.org/officeDocument/2006/relationships" r:id="rId3"/>
          </a:graphicData>
        </a:graphic>
      </p:graphicFrame>
      <p:sp>
        <p:nvSpPr>
          <p:cNvPr id="7" name="吹き出し: 線 6">
            <a:extLst>
              <a:ext uri="{FF2B5EF4-FFF2-40B4-BE49-F238E27FC236}">
                <a16:creationId xmlns:a16="http://schemas.microsoft.com/office/drawing/2014/main" id="{265ABE5E-81E7-42E2-B3AC-ECB97D98E732}"/>
              </a:ext>
            </a:extLst>
          </p:cNvPr>
          <p:cNvSpPr/>
          <p:nvPr/>
        </p:nvSpPr>
        <p:spPr>
          <a:xfrm>
            <a:off x="9641840" y="1588822"/>
            <a:ext cx="2389464" cy="1880957"/>
          </a:xfrm>
          <a:prstGeom prst="borderCallout1">
            <a:avLst>
              <a:gd name="adj1" fmla="val 101513"/>
              <a:gd name="adj2" fmla="val 18360"/>
              <a:gd name="adj3" fmla="val 114878"/>
              <a:gd name="adj4" fmla="val -7657"/>
            </a:avLst>
          </a:prstGeom>
          <a:solidFill>
            <a:schemeClr val="accent6">
              <a:lumMod val="20000"/>
              <a:lumOff val="80000"/>
              <a:alpha val="78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dirty="0" err="1">
                <a:solidFill>
                  <a:schemeClr val="tx1">
                    <a:lumMod val="85000"/>
                    <a:lumOff val="15000"/>
                  </a:schemeClr>
                </a:solidFill>
                <a:latin typeface="+mj-lt"/>
              </a:rPr>
              <a:t>eManga</a:t>
            </a:r>
            <a:r>
              <a:rPr kumimoji="1" lang="en-US" altLang="ja-JP" sz="1600" dirty="0">
                <a:solidFill>
                  <a:schemeClr val="tx1">
                    <a:lumMod val="85000"/>
                    <a:lumOff val="15000"/>
                  </a:schemeClr>
                </a:solidFill>
                <a:latin typeface="+mj-lt"/>
              </a:rPr>
              <a:t> share reached 44.9% of the entire manga market; 45 times growth in 14 years</a:t>
            </a:r>
          </a:p>
          <a:p>
            <a:r>
              <a:rPr lang="fr-FR" altLang="ja-JP" sz="1400" spc="-1" dirty="0">
                <a:solidFill>
                  <a:srgbClr val="0070C0"/>
                </a:solidFill>
                <a:latin typeface="+mj-lt"/>
              </a:rPr>
              <a:t>La part d’eManga atteint 44.9%  du marché des manga ; croissance x45  en 14 ans</a:t>
            </a:r>
            <a:r>
              <a:rPr kumimoji="1" lang="en-US" altLang="ja-JP" sz="1600" b="1" dirty="0">
                <a:solidFill>
                  <a:schemeClr val="tx1">
                    <a:lumMod val="85000"/>
                    <a:lumOff val="15000"/>
                  </a:schemeClr>
                </a:solidFill>
                <a:latin typeface="+mj-lt"/>
              </a:rPr>
              <a:t> </a:t>
            </a:r>
            <a:endParaRPr kumimoji="1" lang="ja-JP" altLang="en-US" sz="1600" b="1" dirty="0">
              <a:solidFill>
                <a:schemeClr val="tx1">
                  <a:lumMod val="85000"/>
                  <a:lumOff val="15000"/>
                </a:schemeClr>
              </a:solidFill>
              <a:latin typeface="+mj-lt"/>
            </a:endParaRPr>
          </a:p>
        </p:txBody>
      </p:sp>
      <p:sp>
        <p:nvSpPr>
          <p:cNvPr id="8" name="吹き出し: 線 7">
            <a:extLst>
              <a:ext uri="{FF2B5EF4-FFF2-40B4-BE49-F238E27FC236}">
                <a16:creationId xmlns:a16="http://schemas.microsoft.com/office/drawing/2014/main" id="{F4E408BE-2D98-4BEC-BDB8-E62685B52602}"/>
              </a:ext>
            </a:extLst>
          </p:cNvPr>
          <p:cNvSpPr/>
          <p:nvPr/>
        </p:nvSpPr>
        <p:spPr>
          <a:xfrm>
            <a:off x="9899374" y="4020068"/>
            <a:ext cx="1977914" cy="1724454"/>
          </a:xfrm>
          <a:prstGeom prst="borderCallout1">
            <a:avLst>
              <a:gd name="adj1" fmla="val 46197"/>
              <a:gd name="adj2" fmla="val -716"/>
              <a:gd name="adj3" fmla="val 19573"/>
              <a:gd name="adj4" fmla="val -20189"/>
            </a:avLst>
          </a:prstGeom>
          <a:solidFill>
            <a:schemeClr val="accent6">
              <a:lumMod val="20000"/>
              <a:lumOff val="80000"/>
              <a:alpha val="78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dirty="0">
                <a:solidFill>
                  <a:schemeClr val="tx1">
                    <a:lumMod val="85000"/>
                    <a:lumOff val="15000"/>
                  </a:schemeClr>
                </a:solidFill>
                <a:latin typeface="Georgia" panose="02040502050405020303" pitchFamily="18" charset="0"/>
              </a:rPr>
              <a:t>Decrease of the print manga magazines market to 1/3 in 14 years</a:t>
            </a:r>
          </a:p>
          <a:p>
            <a:r>
              <a:rPr kumimoji="1" lang="fr-FR" altLang="ja-JP" sz="1400" dirty="0">
                <a:solidFill>
                  <a:srgbClr val="0070C0"/>
                </a:solidFill>
                <a:latin typeface="Georgia" panose="02040502050405020303" pitchFamily="18" charset="0"/>
              </a:rPr>
              <a:t>Baisse de 2/3 des magazines manga imprimés en 14 ans</a:t>
            </a:r>
            <a:endParaRPr kumimoji="1" lang="ja-JP" altLang="en-US" sz="1400" dirty="0">
              <a:solidFill>
                <a:srgbClr val="0070C0"/>
              </a:solidFill>
              <a:latin typeface="Georgia" panose="02040502050405020303" pitchFamily="18" charset="0"/>
            </a:endParaRPr>
          </a:p>
        </p:txBody>
      </p:sp>
      <p:sp>
        <p:nvSpPr>
          <p:cNvPr id="9" name="吹き出し: 線 8">
            <a:extLst>
              <a:ext uri="{FF2B5EF4-FFF2-40B4-BE49-F238E27FC236}">
                <a16:creationId xmlns:a16="http://schemas.microsoft.com/office/drawing/2014/main" id="{C7FE6B8E-F0B1-4831-AA87-18B4B6606775}"/>
              </a:ext>
            </a:extLst>
          </p:cNvPr>
          <p:cNvSpPr/>
          <p:nvPr/>
        </p:nvSpPr>
        <p:spPr>
          <a:xfrm>
            <a:off x="4958080" y="4450080"/>
            <a:ext cx="3149600" cy="1137920"/>
          </a:xfrm>
          <a:prstGeom prst="borderCallout1">
            <a:avLst>
              <a:gd name="adj1" fmla="val 49768"/>
              <a:gd name="adj2" fmla="val 99284"/>
              <a:gd name="adj3" fmla="val 77605"/>
              <a:gd name="adj4" fmla="val 140229"/>
            </a:avLst>
          </a:prstGeom>
          <a:solidFill>
            <a:schemeClr val="accent6">
              <a:lumMod val="20000"/>
              <a:lumOff val="80000"/>
              <a:alpha val="78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600" b="1" dirty="0">
              <a:solidFill>
                <a:schemeClr val="tx1">
                  <a:lumMod val="85000"/>
                  <a:lumOff val="15000"/>
                </a:schemeClr>
              </a:solidFill>
              <a:latin typeface="Georgia" panose="02040502050405020303" pitchFamily="18" charset="0"/>
            </a:endParaRPr>
          </a:p>
          <a:p>
            <a:r>
              <a:rPr kumimoji="1" lang="en-US" altLang="ja-JP" sz="1600" dirty="0">
                <a:solidFill>
                  <a:schemeClr val="tx1">
                    <a:lumMod val="85000"/>
                    <a:lumOff val="15000"/>
                  </a:schemeClr>
                </a:solidFill>
                <a:latin typeface="Georgia" panose="02040502050405020303" pitchFamily="18" charset="0"/>
              </a:rPr>
              <a:t>Print manga books market decreased to 2/3 in the 14 years</a:t>
            </a:r>
          </a:p>
          <a:p>
            <a:r>
              <a:rPr kumimoji="1" lang="fr-FR" altLang="ja-JP" sz="1400" dirty="0">
                <a:solidFill>
                  <a:srgbClr val="0070C0"/>
                </a:solidFill>
                <a:latin typeface="Georgia" panose="02040502050405020303" pitchFamily="18" charset="0"/>
              </a:rPr>
              <a:t>Baisse de 1/3 des livres manga imprimés en 14 ans</a:t>
            </a:r>
            <a:endParaRPr kumimoji="1" lang="en-US" altLang="ja-JP" sz="1400" dirty="0">
              <a:solidFill>
                <a:srgbClr val="0070C0"/>
              </a:solidFill>
              <a:latin typeface="Georgia" panose="02040502050405020303" pitchFamily="18" charset="0"/>
            </a:endParaRPr>
          </a:p>
          <a:p>
            <a:pPr algn="ctr"/>
            <a:endParaRPr kumimoji="1" lang="ja-JP" altLang="en-US" b="1" dirty="0">
              <a:solidFill>
                <a:schemeClr val="tx1">
                  <a:lumMod val="85000"/>
                  <a:lumOff val="15000"/>
                </a:schemeClr>
              </a:solidFill>
            </a:endParaRPr>
          </a:p>
        </p:txBody>
      </p:sp>
      <p:sp>
        <p:nvSpPr>
          <p:cNvPr id="10" name="吹き出し: 線 9">
            <a:extLst>
              <a:ext uri="{FF2B5EF4-FFF2-40B4-BE49-F238E27FC236}">
                <a16:creationId xmlns:a16="http://schemas.microsoft.com/office/drawing/2014/main" id="{73FC9B08-AF8D-490D-B8FD-D5883605AECA}"/>
              </a:ext>
            </a:extLst>
          </p:cNvPr>
          <p:cNvSpPr/>
          <p:nvPr/>
        </p:nvSpPr>
        <p:spPr>
          <a:xfrm>
            <a:off x="4285671" y="1844552"/>
            <a:ext cx="3430948" cy="741546"/>
          </a:xfrm>
          <a:prstGeom prst="borderCallout1">
            <a:avLst>
              <a:gd name="adj1" fmla="val 100934"/>
              <a:gd name="adj2" fmla="val 45290"/>
              <a:gd name="adj3" fmla="val 118095"/>
              <a:gd name="adj4" fmla="val 51651"/>
            </a:avLst>
          </a:prstGeom>
          <a:solidFill>
            <a:schemeClr val="accent6">
              <a:lumMod val="20000"/>
              <a:lumOff val="80000"/>
              <a:alpha val="78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dirty="0">
                <a:solidFill>
                  <a:schemeClr val="tx1">
                    <a:lumMod val="85000"/>
                    <a:lumOff val="15000"/>
                  </a:schemeClr>
                </a:solidFill>
                <a:latin typeface="Georgia" panose="02040502050405020303" pitchFamily="18" charset="0"/>
              </a:rPr>
              <a:t>Shrinking of the manga market hit the bottom</a:t>
            </a:r>
          </a:p>
          <a:p>
            <a:r>
              <a:rPr kumimoji="1" lang="fr-FR" altLang="ja-JP" sz="1400" dirty="0">
                <a:solidFill>
                  <a:srgbClr val="0070C0"/>
                </a:solidFill>
                <a:latin typeface="Georgia" panose="02040502050405020303" pitchFamily="18" charset="0"/>
              </a:rPr>
              <a:t>Point bas de la décroissance du marché</a:t>
            </a:r>
            <a:endParaRPr kumimoji="1" lang="ja-JP" altLang="en-US" sz="1400" dirty="0">
              <a:solidFill>
                <a:srgbClr val="0070C0"/>
              </a:solidFill>
              <a:latin typeface="Georgia" panose="02040502050405020303" pitchFamily="18" charset="0"/>
            </a:endParaRPr>
          </a:p>
        </p:txBody>
      </p:sp>
      <p:sp>
        <p:nvSpPr>
          <p:cNvPr id="11" name="スライド番号プレースホルダー 10">
            <a:extLst>
              <a:ext uri="{FF2B5EF4-FFF2-40B4-BE49-F238E27FC236}">
                <a16:creationId xmlns:a16="http://schemas.microsoft.com/office/drawing/2014/main" id="{9E2BE586-12EE-484C-8404-AC46643B3376}"/>
              </a:ext>
            </a:extLst>
          </p:cNvPr>
          <p:cNvSpPr>
            <a:spLocks noGrp="1"/>
          </p:cNvSpPr>
          <p:nvPr>
            <p:ph type="sldNum" sz="quarter" idx="12"/>
          </p:nvPr>
        </p:nvSpPr>
        <p:spPr/>
        <p:txBody>
          <a:bodyPr/>
          <a:lstStyle/>
          <a:p>
            <a:fld id="{4FAB73BC-B049-4115-A692-8D63A059BFB8}" type="slidenum">
              <a:rPr lang="en-US" smtClean="0"/>
              <a:t>7</a:t>
            </a:fld>
            <a:endParaRPr lang="en-US" dirty="0"/>
          </a:p>
        </p:txBody>
      </p:sp>
      <p:sp>
        <p:nvSpPr>
          <p:cNvPr id="12" name="テキスト ボックス 11">
            <a:extLst>
              <a:ext uri="{FF2B5EF4-FFF2-40B4-BE49-F238E27FC236}">
                <a16:creationId xmlns:a16="http://schemas.microsoft.com/office/drawing/2014/main" id="{0610231F-D4C1-4603-84F8-6011063291FC}"/>
              </a:ext>
            </a:extLst>
          </p:cNvPr>
          <p:cNvSpPr txBox="1"/>
          <p:nvPr/>
        </p:nvSpPr>
        <p:spPr>
          <a:xfrm>
            <a:off x="245805" y="1653862"/>
            <a:ext cx="1307691" cy="369332"/>
          </a:xfrm>
          <a:prstGeom prst="rect">
            <a:avLst/>
          </a:prstGeom>
          <a:noFill/>
        </p:spPr>
        <p:txBody>
          <a:bodyPr wrap="square" rtlCol="0">
            <a:spAutoFit/>
          </a:bodyPr>
          <a:lstStyle/>
          <a:p>
            <a:pPr algn="ctr"/>
            <a:r>
              <a:rPr kumimoji="1" lang="en-US" altLang="ja-JP" b="1" dirty="0">
                <a:solidFill>
                  <a:schemeClr val="tx1">
                    <a:lumMod val="65000"/>
                    <a:lumOff val="35000"/>
                  </a:schemeClr>
                </a:solidFill>
              </a:rPr>
              <a:t>Billion Yen</a:t>
            </a:r>
            <a:endParaRPr kumimoji="1" lang="ja-JP" altLang="en-US" b="1" dirty="0">
              <a:solidFill>
                <a:schemeClr val="tx1">
                  <a:lumMod val="65000"/>
                  <a:lumOff val="35000"/>
                </a:schemeClr>
              </a:solidFill>
            </a:endParaRPr>
          </a:p>
        </p:txBody>
      </p:sp>
      <p:sp>
        <p:nvSpPr>
          <p:cNvPr id="13" name="テキスト ボックス 12"/>
          <p:cNvSpPr txBox="1"/>
          <p:nvPr/>
        </p:nvSpPr>
        <p:spPr>
          <a:xfrm>
            <a:off x="1838632" y="1349923"/>
            <a:ext cx="7331589" cy="400110"/>
          </a:xfrm>
          <a:prstGeom prst="rect">
            <a:avLst/>
          </a:prstGeom>
          <a:solidFill>
            <a:schemeClr val="bg1"/>
          </a:solidFill>
        </p:spPr>
        <p:txBody>
          <a:bodyPr wrap="square" rtlCol="0">
            <a:spAutoFit/>
          </a:bodyPr>
          <a:lstStyle/>
          <a:p>
            <a:r>
              <a:rPr kumimoji="1" lang="ja-JP" altLang="en-US" sz="2000" dirty="0">
                <a:solidFill>
                  <a:srgbClr val="00A4DE"/>
                </a:solidFill>
                <a:latin typeface="+mj-lt"/>
              </a:rPr>
              <a:t>■</a:t>
            </a:r>
            <a:r>
              <a:rPr kumimoji="1" lang="ja-JP" altLang="en-US" sz="2000" dirty="0">
                <a:latin typeface="+mj-lt"/>
              </a:rPr>
              <a:t> </a:t>
            </a:r>
            <a:r>
              <a:rPr kumimoji="1" lang="en-US" altLang="ja-JP" sz="2000" dirty="0">
                <a:latin typeface="+mj-lt"/>
              </a:rPr>
              <a:t>print manga books</a:t>
            </a:r>
            <a:r>
              <a:rPr kumimoji="1" lang="ja-JP" altLang="en-US" sz="2000" dirty="0">
                <a:latin typeface="+mj-lt"/>
              </a:rPr>
              <a:t>　</a:t>
            </a:r>
            <a:r>
              <a:rPr kumimoji="1" lang="ja-JP" altLang="en-US" sz="2000" dirty="0">
                <a:solidFill>
                  <a:srgbClr val="FFC000"/>
                </a:solidFill>
                <a:latin typeface="+mj-lt"/>
              </a:rPr>
              <a:t>■</a:t>
            </a:r>
            <a:r>
              <a:rPr kumimoji="1" lang="ja-JP" altLang="en-US" sz="2000" dirty="0">
                <a:latin typeface="+mj-lt"/>
              </a:rPr>
              <a:t> </a:t>
            </a:r>
            <a:r>
              <a:rPr kumimoji="1" lang="en-US" altLang="ja-JP" sz="2000" dirty="0">
                <a:latin typeface="+mj-lt"/>
              </a:rPr>
              <a:t>print manga magazines</a:t>
            </a:r>
            <a:r>
              <a:rPr kumimoji="1" lang="ja-JP" altLang="en-US" sz="2000" dirty="0">
                <a:latin typeface="+mj-lt"/>
              </a:rPr>
              <a:t>　</a:t>
            </a:r>
            <a:r>
              <a:rPr kumimoji="1" lang="ja-JP" altLang="en-US" sz="2000" dirty="0">
                <a:solidFill>
                  <a:srgbClr val="C00000"/>
                </a:solidFill>
                <a:latin typeface="+mj-lt"/>
              </a:rPr>
              <a:t>■</a:t>
            </a:r>
            <a:r>
              <a:rPr kumimoji="1" lang="ja-JP" altLang="en-US" sz="2000" dirty="0">
                <a:latin typeface="+mj-lt"/>
              </a:rPr>
              <a:t> </a:t>
            </a:r>
            <a:r>
              <a:rPr kumimoji="1" lang="en-US" altLang="ja-JP" sz="2000" dirty="0" err="1">
                <a:latin typeface="+mj-lt"/>
              </a:rPr>
              <a:t>eManga</a:t>
            </a:r>
            <a:endParaRPr kumimoji="1" lang="en-US" altLang="ja-JP" sz="2000" dirty="0">
              <a:latin typeface="+mj-lt"/>
            </a:endParaRPr>
          </a:p>
        </p:txBody>
      </p:sp>
      <p:sp>
        <p:nvSpPr>
          <p:cNvPr id="14" name="テキスト ボックス 13"/>
          <p:cNvSpPr txBox="1"/>
          <p:nvPr/>
        </p:nvSpPr>
        <p:spPr>
          <a:xfrm>
            <a:off x="422150" y="4882295"/>
            <a:ext cx="814856" cy="369332"/>
          </a:xfrm>
          <a:prstGeom prst="rect">
            <a:avLst/>
          </a:prstGeom>
          <a:solidFill>
            <a:schemeClr val="bg1"/>
          </a:solidFill>
        </p:spPr>
        <p:txBody>
          <a:bodyPr wrap="square" rtlCol="0">
            <a:spAutoFit/>
          </a:bodyPr>
          <a:lstStyle/>
          <a:p>
            <a:pPr algn="r"/>
            <a:r>
              <a:rPr kumimoji="1" lang="en-US" altLang="ja-JP" b="1" dirty="0" smtClean="0">
                <a:solidFill>
                  <a:schemeClr val="tx1">
                    <a:lumMod val="65000"/>
                    <a:lumOff val="35000"/>
                  </a:schemeClr>
                </a:solidFill>
              </a:rPr>
              <a:t>100</a:t>
            </a:r>
            <a:endParaRPr kumimoji="1" lang="ja-JP" altLang="en-US" b="1" dirty="0">
              <a:solidFill>
                <a:schemeClr val="tx1">
                  <a:lumMod val="65000"/>
                  <a:lumOff val="35000"/>
                </a:schemeClr>
              </a:solidFill>
            </a:endParaRPr>
          </a:p>
        </p:txBody>
      </p:sp>
      <p:sp>
        <p:nvSpPr>
          <p:cNvPr id="15" name="テキスト ボックス 14"/>
          <p:cNvSpPr txBox="1"/>
          <p:nvPr/>
        </p:nvSpPr>
        <p:spPr>
          <a:xfrm>
            <a:off x="422149" y="4173582"/>
            <a:ext cx="814856" cy="369332"/>
          </a:xfrm>
          <a:prstGeom prst="rect">
            <a:avLst/>
          </a:prstGeom>
          <a:solidFill>
            <a:schemeClr val="bg1"/>
          </a:solidFill>
        </p:spPr>
        <p:txBody>
          <a:bodyPr wrap="square" rtlCol="0">
            <a:spAutoFit/>
          </a:bodyPr>
          <a:lstStyle/>
          <a:p>
            <a:pPr algn="r"/>
            <a:r>
              <a:rPr kumimoji="1" lang="en-US" altLang="ja-JP" b="1" dirty="0" smtClean="0">
                <a:solidFill>
                  <a:schemeClr val="tx1">
                    <a:lumMod val="65000"/>
                    <a:lumOff val="35000"/>
                  </a:schemeClr>
                </a:solidFill>
              </a:rPr>
              <a:t>200</a:t>
            </a:r>
            <a:endParaRPr kumimoji="1" lang="ja-JP" altLang="en-US" b="1" dirty="0">
              <a:solidFill>
                <a:schemeClr val="tx1">
                  <a:lumMod val="65000"/>
                  <a:lumOff val="35000"/>
                </a:schemeClr>
              </a:solidFill>
            </a:endParaRPr>
          </a:p>
        </p:txBody>
      </p:sp>
      <p:sp>
        <p:nvSpPr>
          <p:cNvPr id="16" name="テキスト ボックス 15"/>
          <p:cNvSpPr txBox="1"/>
          <p:nvPr/>
        </p:nvSpPr>
        <p:spPr>
          <a:xfrm>
            <a:off x="422149" y="2785078"/>
            <a:ext cx="814856" cy="369332"/>
          </a:xfrm>
          <a:prstGeom prst="rect">
            <a:avLst/>
          </a:prstGeom>
          <a:solidFill>
            <a:schemeClr val="bg1"/>
          </a:solidFill>
        </p:spPr>
        <p:txBody>
          <a:bodyPr wrap="square" rtlCol="0">
            <a:spAutoFit/>
          </a:bodyPr>
          <a:lstStyle/>
          <a:p>
            <a:pPr algn="r"/>
            <a:r>
              <a:rPr kumimoji="1" lang="en-US" altLang="ja-JP" b="1" dirty="0" smtClean="0">
                <a:solidFill>
                  <a:schemeClr val="tx1">
                    <a:lumMod val="65000"/>
                    <a:lumOff val="35000"/>
                  </a:schemeClr>
                </a:solidFill>
              </a:rPr>
              <a:t>400</a:t>
            </a:r>
            <a:endParaRPr kumimoji="1" lang="ja-JP" altLang="en-US" b="1" dirty="0">
              <a:solidFill>
                <a:schemeClr val="tx1">
                  <a:lumMod val="65000"/>
                  <a:lumOff val="35000"/>
                </a:schemeClr>
              </a:solidFill>
            </a:endParaRPr>
          </a:p>
        </p:txBody>
      </p:sp>
      <p:sp>
        <p:nvSpPr>
          <p:cNvPr id="17" name="テキスト ボックス 16"/>
          <p:cNvSpPr txBox="1"/>
          <p:nvPr/>
        </p:nvSpPr>
        <p:spPr>
          <a:xfrm>
            <a:off x="422149" y="3479330"/>
            <a:ext cx="814856" cy="369332"/>
          </a:xfrm>
          <a:prstGeom prst="rect">
            <a:avLst/>
          </a:prstGeom>
          <a:solidFill>
            <a:schemeClr val="bg1"/>
          </a:solidFill>
        </p:spPr>
        <p:txBody>
          <a:bodyPr wrap="square" rtlCol="0">
            <a:spAutoFit/>
          </a:bodyPr>
          <a:lstStyle/>
          <a:p>
            <a:pPr algn="r"/>
            <a:r>
              <a:rPr kumimoji="1" lang="en-US" altLang="ja-JP" b="1" dirty="0" smtClean="0">
                <a:solidFill>
                  <a:schemeClr val="tx1">
                    <a:lumMod val="65000"/>
                    <a:lumOff val="35000"/>
                  </a:schemeClr>
                </a:solidFill>
              </a:rPr>
              <a:t>300</a:t>
            </a:r>
            <a:endParaRPr kumimoji="1" lang="ja-JP" altLang="en-US" b="1" dirty="0">
              <a:solidFill>
                <a:schemeClr val="tx1">
                  <a:lumMod val="65000"/>
                  <a:lumOff val="35000"/>
                </a:schemeClr>
              </a:solidFill>
            </a:endParaRPr>
          </a:p>
        </p:txBody>
      </p:sp>
      <p:sp>
        <p:nvSpPr>
          <p:cNvPr id="18" name="テキスト ボックス 17"/>
          <p:cNvSpPr txBox="1"/>
          <p:nvPr/>
        </p:nvSpPr>
        <p:spPr>
          <a:xfrm>
            <a:off x="422149" y="2097343"/>
            <a:ext cx="814856" cy="369332"/>
          </a:xfrm>
          <a:prstGeom prst="rect">
            <a:avLst/>
          </a:prstGeom>
          <a:solidFill>
            <a:schemeClr val="bg1"/>
          </a:solidFill>
        </p:spPr>
        <p:txBody>
          <a:bodyPr wrap="square" rtlCol="0">
            <a:spAutoFit/>
          </a:bodyPr>
          <a:lstStyle/>
          <a:p>
            <a:pPr algn="r"/>
            <a:r>
              <a:rPr kumimoji="1" lang="en-US" altLang="ja-JP" b="1" dirty="0" smtClean="0">
                <a:solidFill>
                  <a:schemeClr val="tx1">
                    <a:lumMod val="65000"/>
                    <a:lumOff val="35000"/>
                  </a:schemeClr>
                </a:solidFill>
              </a:rPr>
              <a:t>500</a:t>
            </a:r>
            <a:endParaRPr kumimoji="1" lang="ja-JP" altLang="en-US" b="1" dirty="0">
              <a:solidFill>
                <a:schemeClr val="tx1">
                  <a:lumMod val="65000"/>
                  <a:lumOff val="35000"/>
                </a:schemeClr>
              </a:solidFill>
            </a:endParaRPr>
          </a:p>
        </p:txBody>
      </p:sp>
      <p:sp>
        <p:nvSpPr>
          <p:cNvPr id="19" name="テキスト ボックス 18"/>
          <p:cNvSpPr txBox="1"/>
          <p:nvPr/>
        </p:nvSpPr>
        <p:spPr>
          <a:xfrm>
            <a:off x="418640" y="1355396"/>
            <a:ext cx="814856" cy="369332"/>
          </a:xfrm>
          <a:prstGeom prst="rect">
            <a:avLst/>
          </a:prstGeom>
          <a:solidFill>
            <a:schemeClr val="bg1"/>
          </a:solidFill>
        </p:spPr>
        <p:txBody>
          <a:bodyPr wrap="square" rtlCol="0">
            <a:spAutoFit/>
          </a:bodyPr>
          <a:lstStyle/>
          <a:p>
            <a:pPr algn="r"/>
            <a:r>
              <a:rPr kumimoji="1" lang="en-US" altLang="ja-JP" b="1" dirty="0" smtClean="0">
                <a:solidFill>
                  <a:schemeClr val="tx1">
                    <a:lumMod val="65000"/>
                    <a:lumOff val="35000"/>
                  </a:schemeClr>
                </a:solidFill>
              </a:rPr>
              <a:t>600</a:t>
            </a:r>
            <a:endParaRPr kumimoji="1" lang="ja-JP" altLang="en-US" b="1" dirty="0">
              <a:solidFill>
                <a:schemeClr val="tx1">
                  <a:lumMod val="65000"/>
                  <a:lumOff val="35000"/>
                </a:schemeClr>
              </a:solidFill>
            </a:endParaRPr>
          </a:p>
        </p:txBody>
      </p:sp>
    </p:spTree>
    <p:extLst>
      <p:ext uri="{BB962C8B-B14F-4D97-AF65-F5344CB8AC3E}">
        <p14:creationId xmlns:p14="http://schemas.microsoft.com/office/powerpoint/2010/main" val="810318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30731816-AC46-48FB-9DE8-194BE246E0EC}"/>
              </a:ext>
            </a:extLst>
          </p:cNvPr>
          <p:cNvSpPr>
            <a:spLocks noGrp="1"/>
          </p:cNvSpPr>
          <p:nvPr>
            <p:ph idx="1"/>
          </p:nvPr>
        </p:nvSpPr>
        <p:spPr>
          <a:xfrm>
            <a:off x="4599092" y="359346"/>
            <a:ext cx="6241628" cy="6096000"/>
          </a:xfrm>
        </p:spPr>
        <p:txBody>
          <a:bodyPr anchor="ctr">
            <a:normAutofit/>
          </a:bodyPr>
          <a:lstStyle/>
          <a:p>
            <a:pPr>
              <a:lnSpc>
                <a:spcPct val="100000"/>
              </a:lnSpc>
              <a:buFont typeface="Wingdings" panose="05000000000000000000" pitchFamily="2" charset="2"/>
              <a:buChar char="n"/>
            </a:pPr>
            <a:r>
              <a:rPr lang="en-US" altLang="ja-JP" sz="2400" dirty="0">
                <a:latin typeface="Georgia" panose="02040502050405020303" pitchFamily="18" charset="0"/>
              </a:rPr>
              <a:t>Prior to the coming of smartphones, </a:t>
            </a:r>
            <a:r>
              <a:rPr lang="en-US" altLang="ja-JP" sz="2400" dirty="0" err="1">
                <a:latin typeface="Georgia" panose="02040502050405020303" pitchFamily="18" charset="0"/>
              </a:rPr>
              <a:t>eManga</a:t>
            </a:r>
            <a:r>
              <a:rPr lang="en-US" altLang="ja-JP" sz="2400" dirty="0">
                <a:latin typeface="Georgia" panose="02040502050405020303" pitchFamily="18" charset="0"/>
              </a:rPr>
              <a:t> service on feature phones developed the ground of the business.</a:t>
            </a:r>
          </a:p>
          <a:p>
            <a:pPr marL="274320" lvl="1" indent="0">
              <a:lnSpc>
                <a:spcPct val="100000"/>
              </a:lnSpc>
              <a:buNone/>
            </a:pPr>
            <a:r>
              <a:rPr lang="fr-FR" altLang="ja-JP" sz="2200" dirty="0">
                <a:solidFill>
                  <a:srgbClr val="448FFE"/>
                </a:solidFill>
                <a:latin typeface="Georgia" panose="02040502050405020303" pitchFamily="18" charset="0"/>
              </a:rPr>
              <a:t>Avant l’arrivé des smartphones, les services eManga pour téléphones portables ont préparé le terrain</a:t>
            </a:r>
            <a:r>
              <a:rPr lang="en-US" altLang="ja-JP" sz="2200" dirty="0">
                <a:solidFill>
                  <a:srgbClr val="448FFE"/>
                </a:solidFill>
                <a:latin typeface="Georgia" panose="02040502050405020303" pitchFamily="18" charset="0"/>
              </a:rPr>
              <a:t>.</a:t>
            </a:r>
          </a:p>
          <a:p>
            <a:pPr lvl="1">
              <a:lnSpc>
                <a:spcPct val="100000"/>
              </a:lnSpc>
              <a:buFont typeface="Wingdings" panose="05000000000000000000" pitchFamily="2" charset="2"/>
              <a:buChar char="ü"/>
            </a:pPr>
            <a:r>
              <a:rPr lang="en-US" altLang="ja-JP" sz="1900" dirty="0">
                <a:latin typeface="Georgia" panose="02040502050405020303" pitchFamily="18" charset="0"/>
              </a:rPr>
              <a:t>Manga authors and editors were already affirmative to </a:t>
            </a:r>
            <a:r>
              <a:rPr lang="en-US" altLang="ja-JP" sz="1900" dirty="0" err="1">
                <a:latin typeface="Georgia" panose="02040502050405020303" pitchFamily="18" charset="0"/>
              </a:rPr>
              <a:t>eManga</a:t>
            </a:r>
            <a:r>
              <a:rPr lang="en-US" altLang="ja-JP" sz="1900" dirty="0">
                <a:latin typeface="Georgia" panose="02040502050405020303" pitchFamily="18" charset="0"/>
              </a:rPr>
              <a:t>.</a:t>
            </a:r>
          </a:p>
          <a:p>
            <a:pPr marL="548640" lvl="2" indent="0">
              <a:lnSpc>
                <a:spcPct val="100000"/>
              </a:lnSpc>
              <a:buNone/>
            </a:pPr>
            <a:r>
              <a:rPr lang="en-US" altLang="ja-JP" sz="1800" spc="-1" dirty="0">
                <a:solidFill>
                  <a:srgbClr val="448FFE"/>
                </a:solidFill>
                <a:latin typeface="Georgia"/>
              </a:rPr>
              <a:t>Auteurs et </a:t>
            </a:r>
            <a:r>
              <a:rPr lang="en-US" altLang="ja-JP" sz="1800" spc="-1" dirty="0" err="1">
                <a:solidFill>
                  <a:srgbClr val="448FFE"/>
                </a:solidFill>
                <a:latin typeface="Georgia"/>
              </a:rPr>
              <a:t>éditeurs</a:t>
            </a:r>
            <a:r>
              <a:rPr lang="en-US" altLang="ja-JP" sz="1800" spc="-1" dirty="0">
                <a:solidFill>
                  <a:srgbClr val="448FFE"/>
                </a:solidFill>
                <a:latin typeface="Georgia"/>
              </a:rPr>
              <a:t> de Manga déjà </a:t>
            </a:r>
            <a:r>
              <a:rPr lang="en-US" altLang="ja-JP" sz="1800" spc="-1" dirty="0" err="1">
                <a:solidFill>
                  <a:srgbClr val="448FFE"/>
                </a:solidFill>
                <a:latin typeface="Georgia"/>
              </a:rPr>
              <a:t>positifs</a:t>
            </a:r>
            <a:r>
              <a:rPr lang="en-US" altLang="ja-JP" sz="1800" spc="-1" dirty="0">
                <a:solidFill>
                  <a:srgbClr val="448FFE"/>
                </a:solidFill>
                <a:latin typeface="Georgia"/>
              </a:rPr>
              <a:t> </a:t>
            </a:r>
            <a:r>
              <a:rPr lang="en-US" altLang="ja-JP" sz="1800" spc="-1" dirty="0" err="1">
                <a:solidFill>
                  <a:srgbClr val="448FFE"/>
                </a:solidFill>
                <a:latin typeface="Georgia"/>
              </a:rPr>
              <a:t>envers</a:t>
            </a:r>
            <a:r>
              <a:rPr lang="en-US" altLang="ja-JP" sz="1800" spc="-1" dirty="0">
                <a:solidFill>
                  <a:srgbClr val="448FFE"/>
                </a:solidFill>
                <a:latin typeface="Georgia"/>
              </a:rPr>
              <a:t> </a:t>
            </a:r>
            <a:r>
              <a:rPr lang="en-US" altLang="ja-JP" sz="1800" spc="-1" dirty="0" err="1">
                <a:solidFill>
                  <a:srgbClr val="448FFE"/>
                </a:solidFill>
                <a:latin typeface="Georgia"/>
              </a:rPr>
              <a:t>l’eManga</a:t>
            </a:r>
            <a:r>
              <a:rPr lang="en-US" altLang="ja-JP" sz="1800" spc="-1" dirty="0">
                <a:solidFill>
                  <a:srgbClr val="448FFE"/>
                </a:solidFill>
                <a:latin typeface="Georgia"/>
              </a:rPr>
              <a:t>.</a:t>
            </a:r>
            <a:endParaRPr lang="ja-JP" altLang="en-US" sz="1700" dirty="0">
              <a:solidFill>
                <a:srgbClr val="448FFE"/>
              </a:solidFill>
              <a:latin typeface="Georgia" panose="02040502050405020303" pitchFamily="18" charset="0"/>
            </a:endParaRPr>
          </a:p>
          <a:p>
            <a:pPr>
              <a:lnSpc>
                <a:spcPct val="100000"/>
              </a:lnSpc>
              <a:buFont typeface="Wingdings" panose="05000000000000000000" pitchFamily="2" charset="2"/>
              <a:buChar char="n"/>
            </a:pPr>
            <a:r>
              <a:rPr lang="en-US" altLang="ja-JP" sz="2400" dirty="0">
                <a:latin typeface="Georgia" panose="02040502050405020303" pitchFamily="18" charset="0"/>
              </a:rPr>
              <a:t>The production cost of digitalization of manga was relatively low due to the image based content.</a:t>
            </a:r>
          </a:p>
          <a:p>
            <a:pPr marL="274320" lvl="1" indent="0">
              <a:lnSpc>
                <a:spcPct val="100000"/>
              </a:lnSpc>
              <a:buNone/>
            </a:pPr>
            <a:r>
              <a:rPr lang="en-US" altLang="ja-JP" sz="2000" spc="-1" dirty="0">
                <a:solidFill>
                  <a:srgbClr val="448FFE"/>
                </a:solidFill>
                <a:latin typeface="Georgia"/>
              </a:rPr>
              <a:t>Le </a:t>
            </a:r>
            <a:r>
              <a:rPr lang="en-US" altLang="ja-JP" sz="2000" spc="-1" dirty="0" err="1">
                <a:solidFill>
                  <a:srgbClr val="448FFE"/>
                </a:solidFill>
                <a:latin typeface="Georgia"/>
              </a:rPr>
              <a:t>coût</a:t>
            </a:r>
            <a:r>
              <a:rPr lang="en-US" altLang="ja-JP" sz="2000" spc="-1" dirty="0">
                <a:solidFill>
                  <a:srgbClr val="448FFE"/>
                </a:solidFill>
                <a:latin typeface="Georgia"/>
              </a:rPr>
              <a:t> de production de la </a:t>
            </a:r>
            <a:r>
              <a:rPr lang="en-US" altLang="ja-JP" sz="2000" spc="-1" dirty="0" err="1">
                <a:solidFill>
                  <a:srgbClr val="448FFE"/>
                </a:solidFill>
                <a:latin typeface="Georgia"/>
              </a:rPr>
              <a:t>numérisation</a:t>
            </a:r>
            <a:r>
              <a:rPr lang="en-US" altLang="ja-JP" sz="2000" spc="-1" dirty="0">
                <a:solidFill>
                  <a:srgbClr val="448FFE"/>
                </a:solidFill>
                <a:latin typeface="Georgia"/>
              </a:rPr>
              <a:t> des manga </a:t>
            </a:r>
            <a:r>
              <a:rPr lang="en-US" altLang="ja-JP" sz="2000" spc="-1" dirty="0" err="1">
                <a:solidFill>
                  <a:srgbClr val="448FFE"/>
                </a:solidFill>
                <a:latin typeface="Georgia"/>
              </a:rPr>
              <a:t>était</a:t>
            </a:r>
            <a:r>
              <a:rPr lang="en-US" altLang="ja-JP" sz="2000" spc="-1" dirty="0">
                <a:solidFill>
                  <a:srgbClr val="448FFE"/>
                </a:solidFill>
                <a:latin typeface="Georgia"/>
              </a:rPr>
              <a:t> </a:t>
            </a:r>
            <a:r>
              <a:rPr lang="en-US" altLang="ja-JP" sz="2000" spc="-1" dirty="0" err="1">
                <a:solidFill>
                  <a:srgbClr val="448FFE"/>
                </a:solidFill>
                <a:latin typeface="Georgia"/>
              </a:rPr>
              <a:t>relativement</a:t>
            </a:r>
            <a:r>
              <a:rPr lang="en-US" altLang="ja-JP" sz="2000" spc="-1" dirty="0">
                <a:solidFill>
                  <a:srgbClr val="448FFE"/>
                </a:solidFill>
                <a:latin typeface="Georgia"/>
              </a:rPr>
              <a:t> bas, du fait que le </a:t>
            </a:r>
            <a:r>
              <a:rPr lang="en-US" altLang="ja-JP" sz="2000" spc="-1" dirty="0" err="1">
                <a:solidFill>
                  <a:srgbClr val="448FFE"/>
                </a:solidFill>
                <a:latin typeface="Georgia"/>
              </a:rPr>
              <a:t>contenu</a:t>
            </a:r>
            <a:r>
              <a:rPr lang="en-US" altLang="ja-JP" sz="2000" spc="-1" dirty="0">
                <a:solidFill>
                  <a:srgbClr val="448FFE"/>
                </a:solidFill>
                <a:latin typeface="Georgia"/>
              </a:rPr>
              <a:t> </a:t>
            </a:r>
            <a:r>
              <a:rPr lang="en-US" altLang="ja-JP" sz="2000" spc="-1" dirty="0" err="1">
                <a:solidFill>
                  <a:srgbClr val="448FFE"/>
                </a:solidFill>
                <a:latin typeface="Georgia"/>
              </a:rPr>
              <a:t>soit</a:t>
            </a:r>
            <a:r>
              <a:rPr lang="en-US" altLang="ja-JP" sz="2000" spc="-1" dirty="0">
                <a:solidFill>
                  <a:srgbClr val="448FFE"/>
                </a:solidFill>
                <a:latin typeface="Georgia"/>
              </a:rPr>
              <a:t> </a:t>
            </a:r>
            <a:r>
              <a:rPr lang="en-US" altLang="ja-JP" sz="2000" spc="-1" dirty="0" err="1">
                <a:solidFill>
                  <a:srgbClr val="448FFE"/>
                </a:solidFill>
                <a:latin typeface="Georgia"/>
              </a:rPr>
              <a:t>composé</a:t>
            </a:r>
            <a:r>
              <a:rPr lang="en-US" altLang="ja-JP" sz="2000" spc="-1" dirty="0">
                <a:solidFill>
                  <a:srgbClr val="448FFE"/>
                </a:solidFill>
                <a:latin typeface="Georgia"/>
              </a:rPr>
              <a:t> </a:t>
            </a:r>
            <a:r>
              <a:rPr lang="en-US" altLang="ja-JP" sz="2000" spc="-1" dirty="0" err="1">
                <a:solidFill>
                  <a:srgbClr val="448FFE"/>
                </a:solidFill>
                <a:latin typeface="Georgia"/>
              </a:rPr>
              <a:t>d’images</a:t>
            </a:r>
            <a:r>
              <a:rPr lang="en-US" altLang="ja-JP" sz="2000" spc="-1" dirty="0">
                <a:solidFill>
                  <a:srgbClr val="448FFE"/>
                </a:solidFill>
                <a:latin typeface="Georgia"/>
              </a:rPr>
              <a:t>.</a:t>
            </a:r>
            <a:endParaRPr lang="en-US" altLang="ja-JP" sz="2000" spc="-1" dirty="0">
              <a:solidFill>
                <a:srgbClr val="448FFE"/>
              </a:solidFill>
              <a:latin typeface="Arial"/>
            </a:endParaRPr>
          </a:p>
        </p:txBody>
      </p:sp>
      <p:sp>
        <p:nvSpPr>
          <p:cNvPr id="4" name="スライド番号プレースホルダー 3">
            <a:extLst>
              <a:ext uri="{FF2B5EF4-FFF2-40B4-BE49-F238E27FC236}">
                <a16:creationId xmlns:a16="http://schemas.microsoft.com/office/drawing/2014/main" id="{0F4B7D43-87B7-4A22-AE5A-E8FE4FFCEC1F}"/>
              </a:ext>
            </a:extLst>
          </p:cNvPr>
          <p:cNvSpPr>
            <a:spLocks noGrp="1"/>
          </p:cNvSpPr>
          <p:nvPr>
            <p:ph type="sldNum" sz="quarter" idx="12"/>
          </p:nvPr>
        </p:nvSpPr>
        <p:spPr>
          <a:xfrm>
            <a:off x="11311128" y="6272784"/>
            <a:ext cx="640080" cy="365125"/>
          </a:xfrm>
        </p:spPr>
        <p:txBody>
          <a:bodyPr>
            <a:normAutofit/>
          </a:bodyPr>
          <a:lstStyle/>
          <a:p>
            <a:pPr>
              <a:spcAft>
                <a:spcPts val="600"/>
              </a:spcAft>
            </a:pPr>
            <a:fld id="{4FAB73BC-B049-4115-A692-8D63A059BFB8}" type="slidenum">
              <a:rPr lang="en-US" smtClean="0"/>
              <a:pPr>
                <a:spcAft>
                  <a:spcPts val="600"/>
                </a:spcAft>
              </a:pPr>
              <a:t>8</a:t>
            </a:fld>
            <a:endParaRPr lang="en-US"/>
          </a:p>
        </p:txBody>
      </p:sp>
      <p:pic>
        <p:nvPicPr>
          <p:cNvPr id="5" name="図 4">
            <a:extLst>
              <a:ext uri="{FF2B5EF4-FFF2-40B4-BE49-F238E27FC236}">
                <a16:creationId xmlns:a16="http://schemas.microsoft.com/office/drawing/2014/main" id="{63C61B85-0C39-4EF5-9253-6EC099A6934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018520" y="382171"/>
            <a:ext cx="835703" cy="835703"/>
          </a:xfrm>
          <a:prstGeom prst="rect">
            <a:avLst/>
          </a:prstGeom>
        </p:spPr>
      </p:pic>
      <p:sp>
        <p:nvSpPr>
          <p:cNvPr id="11" name="Rectangle 7"/>
          <p:cNvSpPr/>
          <p:nvPr/>
        </p:nvSpPr>
        <p:spPr>
          <a:xfrm>
            <a:off x="0" y="1"/>
            <a:ext cx="4348480" cy="6857999"/>
          </a:xfrm>
          <a:prstGeom prst="rect">
            <a:avLst/>
          </a:prstGeom>
          <a:blipFill dpi="0" rotWithShape="1">
            <a:blip r:embed="rId3">
              <a:alphaModFix amt="60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タイトル 1">
            <a:extLst>
              <a:ext uri="{FF2B5EF4-FFF2-40B4-BE49-F238E27FC236}">
                <a16:creationId xmlns:a16="http://schemas.microsoft.com/office/drawing/2014/main" id="{5D617B8F-AE51-494D-9BAA-CF458FCE0BDB}"/>
              </a:ext>
            </a:extLst>
          </p:cNvPr>
          <p:cNvSpPr>
            <a:spLocks noGrp="1"/>
          </p:cNvSpPr>
          <p:nvPr>
            <p:ph type="title"/>
          </p:nvPr>
        </p:nvSpPr>
        <p:spPr>
          <a:xfrm>
            <a:off x="361564" y="561169"/>
            <a:ext cx="3686312" cy="5528734"/>
          </a:xfrm>
        </p:spPr>
        <p:txBody>
          <a:bodyPr>
            <a:normAutofit/>
          </a:bodyPr>
          <a:lstStyle/>
          <a:p>
            <a:pPr algn="r"/>
            <a:r>
              <a:rPr kumimoji="1" lang="en-US" altLang="ja-JP" sz="4400" dirty="0">
                <a:solidFill>
                  <a:schemeClr val="tx1">
                    <a:lumMod val="65000"/>
                    <a:lumOff val="35000"/>
                  </a:schemeClr>
                </a:solidFill>
              </a:rPr>
              <a:t>What made </a:t>
            </a:r>
            <a:r>
              <a:rPr kumimoji="1" lang="en-US" altLang="ja-JP" sz="4400" dirty="0" err="1">
                <a:solidFill>
                  <a:schemeClr val="tx1">
                    <a:lumMod val="65000"/>
                    <a:lumOff val="35000"/>
                  </a:schemeClr>
                </a:solidFill>
              </a:rPr>
              <a:t>eManga</a:t>
            </a:r>
            <a:r>
              <a:rPr kumimoji="1" lang="en-US" altLang="ja-JP" sz="4400" dirty="0">
                <a:solidFill>
                  <a:schemeClr val="tx1">
                    <a:lumMod val="65000"/>
                    <a:lumOff val="35000"/>
                  </a:schemeClr>
                </a:solidFill>
              </a:rPr>
              <a:t> successful  in Japan</a:t>
            </a:r>
            <a:r>
              <a:rPr kumimoji="1" lang="ja-JP" altLang="en-US" sz="4400" dirty="0">
                <a:solidFill>
                  <a:schemeClr val="tx1">
                    <a:lumMod val="65000"/>
                    <a:lumOff val="35000"/>
                  </a:schemeClr>
                </a:solidFill>
              </a:rPr>
              <a:t>　</a:t>
            </a:r>
            <a:r>
              <a:rPr kumimoji="1" lang="en-US" altLang="ja-JP" sz="4400" dirty="0">
                <a:solidFill>
                  <a:schemeClr val="tx1">
                    <a:lumMod val="65000"/>
                    <a:lumOff val="35000"/>
                  </a:schemeClr>
                </a:solidFill>
              </a:rPr>
              <a:t>1</a:t>
            </a:r>
            <a:br>
              <a:rPr kumimoji="1" lang="en-US" altLang="ja-JP" sz="4400" dirty="0">
                <a:solidFill>
                  <a:schemeClr val="tx1">
                    <a:lumMod val="65000"/>
                    <a:lumOff val="35000"/>
                  </a:schemeClr>
                </a:solidFill>
              </a:rPr>
            </a:br>
            <a:r>
              <a:rPr kumimoji="1" lang="ja-JP" altLang="en-US" sz="1600" dirty="0">
                <a:solidFill>
                  <a:srgbClr val="FFFFFF"/>
                </a:solidFill>
              </a:rPr>
              <a:t>　</a:t>
            </a:r>
            <a:r>
              <a:rPr kumimoji="1" lang="en-US" altLang="ja-JP" sz="1600" dirty="0">
                <a:solidFill>
                  <a:srgbClr val="FFFFFF"/>
                </a:solidFill>
              </a:rPr>
              <a:t/>
            </a:r>
            <a:br>
              <a:rPr kumimoji="1" lang="en-US" altLang="ja-JP" sz="1600" dirty="0">
                <a:solidFill>
                  <a:srgbClr val="FFFFFF"/>
                </a:solidFill>
              </a:rPr>
            </a:br>
            <a:r>
              <a:rPr lang="fr-FR" altLang="ja-JP" sz="2800" dirty="0">
                <a:solidFill>
                  <a:srgbClr val="0070C0"/>
                </a:solidFill>
              </a:rPr>
              <a:t>Les clefs du succès du Mang</a:t>
            </a:r>
            <a:r>
              <a:rPr lang="ja-JP" altLang="en-US" sz="2800" dirty="0">
                <a:solidFill>
                  <a:srgbClr val="0070C0"/>
                </a:solidFill>
              </a:rPr>
              <a:t>ａ　</a:t>
            </a:r>
            <a:r>
              <a:rPr lang="en-US" altLang="ja-JP" sz="2800" dirty="0">
                <a:solidFill>
                  <a:srgbClr val="0070C0"/>
                </a:solidFill>
              </a:rPr>
              <a:t>é</a:t>
            </a:r>
            <a:r>
              <a:rPr lang="fr-FR" altLang="ja-JP" sz="2800" dirty="0">
                <a:solidFill>
                  <a:srgbClr val="0070C0"/>
                </a:solidFill>
              </a:rPr>
              <a:t>léctronique au Japo</a:t>
            </a:r>
            <a:r>
              <a:rPr lang="en-US" altLang="ja-JP" sz="2800" dirty="0">
                <a:solidFill>
                  <a:srgbClr val="0070C0"/>
                </a:solidFill>
              </a:rPr>
              <a:t>n</a:t>
            </a:r>
            <a:r>
              <a:rPr lang="ja-JP" altLang="en-US" sz="2800" dirty="0">
                <a:solidFill>
                  <a:srgbClr val="0070C0"/>
                </a:solidFill>
              </a:rPr>
              <a:t>　</a:t>
            </a:r>
            <a:r>
              <a:rPr lang="en-US" altLang="ja-JP" sz="2800" dirty="0">
                <a:solidFill>
                  <a:srgbClr val="0070C0"/>
                </a:solidFill>
              </a:rPr>
              <a:t>1</a:t>
            </a:r>
            <a:endParaRPr kumimoji="1" lang="ja-JP" altLang="en-US" sz="2800" dirty="0">
              <a:solidFill>
                <a:srgbClr val="0070C0"/>
              </a:solidFill>
            </a:endParaRPr>
          </a:p>
        </p:txBody>
      </p:sp>
    </p:spTree>
    <p:extLst>
      <p:ext uri="{BB962C8B-B14F-4D97-AF65-F5344CB8AC3E}">
        <p14:creationId xmlns:p14="http://schemas.microsoft.com/office/powerpoint/2010/main" val="3951628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30731816-AC46-48FB-9DE8-194BE246E0EC}"/>
              </a:ext>
            </a:extLst>
          </p:cNvPr>
          <p:cNvSpPr>
            <a:spLocks noGrp="1"/>
          </p:cNvSpPr>
          <p:nvPr>
            <p:ph idx="1"/>
          </p:nvPr>
        </p:nvSpPr>
        <p:spPr>
          <a:xfrm>
            <a:off x="4599092" y="359346"/>
            <a:ext cx="6241628" cy="6096000"/>
          </a:xfrm>
        </p:spPr>
        <p:txBody>
          <a:bodyPr anchor="ctr">
            <a:normAutofit fontScale="92500" lnSpcReduction="20000"/>
          </a:bodyPr>
          <a:lstStyle/>
          <a:p>
            <a:pPr>
              <a:lnSpc>
                <a:spcPct val="100000"/>
              </a:lnSpc>
              <a:buFont typeface="Wingdings" panose="05000000000000000000" pitchFamily="2" charset="2"/>
              <a:buChar char="n"/>
            </a:pPr>
            <a:r>
              <a:rPr lang="en-US" altLang="ja-JP" sz="2400" dirty="0">
                <a:latin typeface="Georgia" panose="02040502050405020303" pitchFamily="18" charset="0"/>
              </a:rPr>
              <a:t>Users’ time spent on manga online reading suited to web experiences.</a:t>
            </a:r>
          </a:p>
          <a:p>
            <a:pPr marL="274320" lvl="1" indent="0">
              <a:lnSpc>
                <a:spcPct val="100000"/>
              </a:lnSpc>
              <a:buNone/>
            </a:pPr>
            <a:r>
              <a:rPr lang="fr-FR" altLang="ja-JP" sz="2200" dirty="0">
                <a:solidFill>
                  <a:srgbClr val="448FFE"/>
                </a:solidFill>
                <a:latin typeface="Georgia" panose="02040502050405020303" pitchFamily="18" charset="0"/>
              </a:rPr>
              <a:t>Les mangas étant des lectures rapides, ils sont bien adaptés au web.</a:t>
            </a:r>
            <a:endParaRPr lang="en-US" altLang="ja-JP" sz="2200" dirty="0">
              <a:solidFill>
                <a:srgbClr val="448FFE"/>
              </a:solidFill>
              <a:latin typeface="Georgia" panose="02040502050405020303" pitchFamily="18" charset="0"/>
            </a:endParaRPr>
          </a:p>
          <a:p>
            <a:pPr lvl="1">
              <a:lnSpc>
                <a:spcPct val="100000"/>
              </a:lnSpc>
              <a:buFont typeface="Wingdings" panose="05000000000000000000" pitchFamily="2" charset="2"/>
              <a:buChar char="ü"/>
            </a:pPr>
            <a:r>
              <a:rPr lang="en-US" altLang="ja-JP" sz="1900" dirty="0">
                <a:latin typeface="Georgia" panose="02040502050405020303" pitchFamily="18" charset="0"/>
              </a:rPr>
              <a:t>20-30 mins to read an </a:t>
            </a:r>
            <a:r>
              <a:rPr lang="en-US" altLang="ja-JP" sz="1900" dirty="0" err="1">
                <a:latin typeface="Georgia" panose="02040502050405020303" pitchFamily="18" charset="0"/>
              </a:rPr>
              <a:t>eManga</a:t>
            </a:r>
            <a:r>
              <a:rPr lang="en-US" altLang="ja-JP" sz="1900" dirty="0">
                <a:latin typeface="Georgia" panose="02040502050405020303" pitchFamily="18" charset="0"/>
              </a:rPr>
              <a:t> book and 5 mins for one chapter (1 to 6 chapters in one volume of </a:t>
            </a:r>
            <a:r>
              <a:rPr lang="en-US" altLang="ja-JP" sz="1900" dirty="0" err="1">
                <a:latin typeface="Georgia" panose="02040502050405020303" pitchFamily="18" charset="0"/>
              </a:rPr>
              <a:t>eManga</a:t>
            </a:r>
            <a:r>
              <a:rPr lang="en-US" altLang="ja-JP" sz="1900" dirty="0">
                <a:latin typeface="Georgia" panose="02040502050405020303" pitchFamily="18" charset="0"/>
              </a:rPr>
              <a:t> book).</a:t>
            </a:r>
          </a:p>
          <a:p>
            <a:pPr marL="548640" lvl="2" indent="0">
              <a:lnSpc>
                <a:spcPct val="100000"/>
              </a:lnSpc>
              <a:buNone/>
            </a:pPr>
            <a:r>
              <a:rPr lang="en-US" altLang="ja-JP" sz="1700" spc="-1" dirty="0">
                <a:solidFill>
                  <a:srgbClr val="448FFE"/>
                </a:solidFill>
                <a:latin typeface="Georgia"/>
              </a:rPr>
              <a:t>20-30 minutes pour lire un </a:t>
            </a:r>
            <a:r>
              <a:rPr lang="en-US" altLang="ja-JP" sz="1700" spc="-1" dirty="0" err="1">
                <a:solidFill>
                  <a:srgbClr val="448FFE"/>
                </a:solidFill>
                <a:latin typeface="Georgia"/>
              </a:rPr>
              <a:t>eManga</a:t>
            </a:r>
            <a:r>
              <a:rPr lang="en-US" altLang="ja-JP" sz="1700" spc="-1" dirty="0">
                <a:solidFill>
                  <a:srgbClr val="448FFE"/>
                </a:solidFill>
                <a:latin typeface="Georgia"/>
              </a:rPr>
              <a:t>, et 5 minutes pour un  </a:t>
            </a:r>
            <a:r>
              <a:rPr lang="en-US" altLang="ja-JP" sz="1700" spc="-1" dirty="0" err="1">
                <a:solidFill>
                  <a:srgbClr val="448FFE"/>
                </a:solidFill>
                <a:latin typeface="Georgia"/>
              </a:rPr>
              <a:t>chapitre</a:t>
            </a:r>
            <a:r>
              <a:rPr lang="en-US" altLang="ja-JP" sz="1700" spc="-1" dirty="0">
                <a:solidFill>
                  <a:srgbClr val="448FFE"/>
                </a:solidFill>
                <a:latin typeface="Georgia"/>
              </a:rPr>
              <a:t> (1 à 6 </a:t>
            </a:r>
            <a:r>
              <a:rPr lang="en-US" altLang="ja-JP" sz="1700" spc="-1" dirty="0" err="1">
                <a:solidFill>
                  <a:srgbClr val="448FFE"/>
                </a:solidFill>
                <a:latin typeface="Georgia"/>
              </a:rPr>
              <a:t>chapitres</a:t>
            </a:r>
            <a:r>
              <a:rPr lang="en-US" altLang="ja-JP" sz="1700" spc="-1" dirty="0">
                <a:solidFill>
                  <a:srgbClr val="448FFE"/>
                </a:solidFill>
                <a:latin typeface="Georgia"/>
              </a:rPr>
              <a:t> par volume ).</a:t>
            </a:r>
            <a:endParaRPr lang="en-US" altLang="ja-JP" sz="1900" dirty="0">
              <a:solidFill>
                <a:srgbClr val="448FFE"/>
              </a:solidFill>
              <a:latin typeface="Georgia" panose="02040502050405020303" pitchFamily="18" charset="0"/>
            </a:endParaRPr>
          </a:p>
          <a:p>
            <a:pPr lvl="1">
              <a:lnSpc>
                <a:spcPct val="100000"/>
              </a:lnSpc>
              <a:buFont typeface="Wingdings" panose="05000000000000000000" pitchFamily="2" charset="2"/>
              <a:buChar char="ü"/>
            </a:pPr>
            <a:r>
              <a:rPr lang="en-US" altLang="ja-JP" sz="1900" dirty="0">
                <a:latin typeface="Georgia" panose="02040502050405020303" pitchFamily="18" charset="0"/>
              </a:rPr>
              <a:t>Similar kind of content experiences to YouTube and music.</a:t>
            </a:r>
          </a:p>
          <a:p>
            <a:pPr marL="548640" lvl="2" indent="0">
              <a:lnSpc>
                <a:spcPct val="100000"/>
              </a:lnSpc>
              <a:buNone/>
            </a:pPr>
            <a:r>
              <a:rPr lang="en-US" altLang="ja-JP" sz="1800" spc="-1" dirty="0" err="1">
                <a:solidFill>
                  <a:srgbClr val="448FFE"/>
                </a:solidFill>
                <a:latin typeface="Georgia"/>
              </a:rPr>
              <a:t>Expériences</a:t>
            </a:r>
            <a:r>
              <a:rPr lang="en-US" altLang="ja-JP" sz="1800" spc="-1" dirty="0">
                <a:solidFill>
                  <a:srgbClr val="448FFE"/>
                </a:solidFill>
                <a:latin typeface="Georgia"/>
              </a:rPr>
              <a:t> </a:t>
            </a:r>
            <a:r>
              <a:rPr lang="en-US" altLang="ja-JP" sz="1800" spc="-1" dirty="0" err="1">
                <a:solidFill>
                  <a:srgbClr val="448FFE"/>
                </a:solidFill>
                <a:latin typeface="Georgia"/>
              </a:rPr>
              <a:t>utilisateurs</a:t>
            </a:r>
            <a:r>
              <a:rPr lang="en-US" altLang="ja-JP" sz="1800" spc="-1" dirty="0">
                <a:solidFill>
                  <a:srgbClr val="448FFE"/>
                </a:solidFill>
                <a:latin typeface="Georgia"/>
              </a:rPr>
              <a:t> </a:t>
            </a:r>
            <a:r>
              <a:rPr lang="en-US" altLang="ja-JP" sz="1800" spc="-1" dirty="0" err="1">
                <a:solidFill>
                  <a:srgbClr val="448FFE"/>
                </a:solidFill>
                <a:latin typeface="Georgia"/>
              </a:rPr>
              <a:t>similaires</a:t>
            </a:r>
            <a:r>
              <a:rPr lang="en-US" altLang="ja-JP" sz="1800" spc="-1" dirty="0">
                <a:solidFill>
                  <a:srgbClr val="448FFE"/>
                </a:solidFill>
                <a:latin typeface="Georgia"/>
              </a:rPr>
              <a:t> à YouTube et à la </a:t>
            </a:r>
            <a:r>
              <a:rPr lang="en-US" altLang="ja-JP" sz="1800" spc="-1" dirty="0" err="1">
                <a:solidFill>
                  <a:srgbClr val="448FFE"/>
                </a:solidFill>
                <a:latin typeface="Georgia"/>
              </a:rPr>
              <a:t>musique</a:t>
            </a:r>
            <a:r>
              <a:rPr lang="en-US" altLang="ja-JP" sz="1800" spc="-1" dirty="0">
                <a:solidFill>
                  <a:srgbClr val="448FFE"/>
                </a:solidFill>
                <a:latin typeface="Georgia"/>
              </a:rPr>
              <a:t>.</a:t>
            </a:r>
            <a:endParaRPr lang="en-US" altLang="ja-JP" sz="1700" dirty="0">
              <a:solidFill>
                <a:srgbClr val="448FFE"/>
              </a:solidFill>
              <a:latin typeface="Georgia" panose="02040502050405020303" pitchFamily="18" charset="0"/>
            </a:endParaRPr>
          </a:p>
          <a:p>
            <a:pPr>
              <a:lnSpc>
                <a:spcPct val="100000"/>
              </a:lnSpc>
              <a:buFont typeface="Wingdings" panose="05000000000000000000" pitchFamily="2" charset="2"/>
              <a:buChar char="n"/>
            </a:pPr>
            <a:r>
              <a:rPr lang="en-US" altLang="ja-JP" sz="2400" dirty="0">
                <a:latin typeface="Georgia" panose="02040502050405020303" pitchFamily="18" charset="0"/>
              </a:rPr>
              <a:t>Serialized story of one manga title in 10 volumes or more.</a:t>
            </a:r>
          </a:p>
          <a:p>
            <a:pPr marL="274320" lvl="1" indent="0">
              <a:lnSpc>
                <a:spcPct val="100000"/>
              </a:lnSpc>
              <a:buNone/>
            </a:pPr>
            <a:r>
              <a:rPr lang="en-US" altLang="ja-JP" sz="2000" spc="-1" dirty="0">
                <a:solidFill>
                  <a:srgbClr val="448FFE"/>
                </a:solidFill>
                <a:latin typeface="Georgia"/>
              </a:rPr>
              <a:t>Les </a:t>
            </a:r>
            <a:r>
              <a:rPr lang="en-US" altLang="ja-JP" sz="2000" spc="-1" dirty="0" err="1">
                <a:solidFill>
                  <a:srgbClr val="448FFE"/>
                </a:solidFill>
                <a:latin typeface="Georgia"/>
              </a:rPr>
              <a:t>épisodes</a:t>
            </a:r>
            <a:r>
              <a:rPr lang="en-US" altLang="ja-JP" sz="2000" spc="-1" dirty="0">
                <a:solidFill>
                  <a:srgbClr val="448FFE"/>
                </a:solidFill>
                <a:latin typeface="Georgia"/>
              </a:rPr>
              <a:t> d’un manga </a:t>
            </a:r>
            <a:r>
              <a:rPr lang="en-US" altLang="ja-JP" sz="2000" spc="-1" dirty="0" err="1">
                <a:solidFill>
                  <a:srgbClr val="448FFE"/>
                </a:solidFill>
                <a:latin typeface="Georgia"/>
              </a:rPr>
              <a:t>peuvent</a:t>
            </a:r>
            <a:r>
              <a:rPr lang="en-US" altLang="ja-JP" sz="2000" spc="-1" dirty="0">
                <a:solidFill>
                  <a:srgbClr val="448FFE"/>
                </a:solidFill>
                <a:latin typeface="Georgia"/>
              </a:rPr>
              <a:t> </a:t>
            </a:r>
            <a:r>
              <a:rPr lang="en-US" altLang="ja-JP" sz="2000" spc="-1" dirty="0" err="1">
                <a:solidFill>
                  <a:srgbClr val="448FFE"/>
                </a:solidFill>
                <a:latin typeface="Georgia"/>
              </a:rPr>
              <a:t>s’étaler</a:t>
            </a:r>
            <a:r>
              <a:rPr lang="en-US" altLang="ja-JP" sz="2000" spc="-1" dirty="0">
                <a:solidFill>
                  <a:srgbClr val="448FFE"/>
                </a:solidFill>
                <a:latin typeface="Georgia"/>
              </a:rPr>
              <a:t> sur 10 volumes </a:t>
            </a:r>
            <a:r>
              <a:rPr lang="en-US" altLang="ja-JP" sz="2000" spc="-1" dirty="0" err="1">
                <a:solidFill>
                  <a:srgbClr val="448FFE"/>
                </a:solidFill>
                <a:latin typeface="Georgia"/>
              </a:rPr>
              <a:t>ou</a:t>
            </a:r>
            <a:r>
              <a:rPr lang="en-US" altLang="ja-JP" sz="2000" spc="-1" dirty="0">
                <a:solidFill>
                  <a:srgbClr val="448FFE"/>
                </a:solidFill>
                <a:latin typeface="Georgia"/>
              </a:rPr>
              <a:t> plus.</a:t>
            </a:r>
            <a:endParaRPr lang="en-US" altLang="ja-JP" sz="2200" dirty="0">
              <a:solidFill>
                <a:srgbClr val="448FFE"/>
              </a:solidFill>
              <a:latin typeface="Georgia" panose="02040502050405020303" pitchFamily="18" charset="0"/>
            </a:endParaRPr>
          </a:p>
          <a:p>
            <a:pPr lvl="1">
              <a:lnSpc>
                <a:spcPct val="100000"/>
              </a:lnSpc>
              <a:buFont typeface="Wingdings" panose="05000000000000000000" pitchFamily="2" charset="2"/>
              <a:buChar char="ü"/>
            </a:pPr>
            <a:r>
              <a:rPr lang="en-US" altLang="ja-JP" sz="1900" dirty="0" err="1">
                <a:latin typeface="Georgia" panose="02040502050405020303" pitchFamily="18" charset="0"/>
              </a:rPr>
              <a:t>eManga’s</a:t>
            </a:r>
            <a:r>
              <a:rPr lang="en-US" altLang="ja-JP" sz="1900" dirty="0">
                <a:latin typeface="Georgia" panose="02040502050405020303" pitchFamily="18" charset="0"/>
              </a:rPr>
              <a:t> mobility and easy-to-carry convenience enhanced user reading experiences.</a:t>
            </a:r>
          </a:p>
          <a:p>
            <a:pPr marL="548640" lvl="2" indent="0">
              <a:lnSpc>
                <a:spcPct val="100000"/>
              </a:lnSpc>
              <a:buNone/>
            </a:pPr>
            <a:r>
              <a:rPr lang="en-US" altLang="ja-JP" sz="1800" spc="-1" dirty="0" err="1">
                <a:solidFill>
                  <a:srgbClr val="448FFE"/>
                </a:solidFill>
                <a:latin typeface="Georgia"/>
              </a:rPr>
              <a:t>Expérience</a:t>
            </a:r>
            <a:r>
              <a:rPr lang="en-US" altLang="ja-JP" sz="1800" spc="-1" dirty="0">
                <a:solidFill>
                  <a:srgbClr val="448FFE"/>
                </a:solidFill>
                <a:latin typeface="Georgia"/>
              </a:rPr>
              <a:t> </a:t>
            </a:r>
            <a:r>
              <a:rPr lang="en-US" altLang="ja-JP" sz="1800" spc="-1" dirty="0" err="1">
                <a:solidFill>
                  <a:srgbClr val="448FFE"/>
                </a:solidFill>
                <a:latin typeface="Georgia"/>
              </a:rPr>
              <a:t>utilisateur</a:t>
            </a:r>
            <a:r>
              <a:rPr lang="en-US" altLang="ja-JP" sz="1800" spc="-1" dirty="0">
                <a:solidFill>
                  <a:srgbClr val="448FFE"/>
                </a:solidFill>
                <a:latin typeface="Georgia"/>
              </a:rPr>
              <a:t> </a:t>
            </a:r>
            <a:r>
              <a:rPr lang="en-US" altLang="ja-JP" sz="1800" spc="-1" dirty="0" err="1">
                <a:solidFill>
                  <a:srgbClr val="448FFE"/>
                </a:solidFill>
                <a:latin typeface="Georgia"/>
              </a:rPr>
              <a:t>améliorée</a:t>
            </a:r>
            <a:r>
              <a:rPr lang="en-US" altLang="ja-JP" sz="1800" spc="-1" dirty="0">
                <a:solidFill>
                  <a:srgbClr val="448FFE"/>
                </a:solidFill>
                <a:latin typeface="Georgia"/>
              </a:rPr>
              <a:t> pour les </a:t>
            </a:r>
            <a:r>
              <a:rPr lang="en-US" altLang="ja-JP" sz="1800" spc="-1" dirty="0" err="1">
                <a:solidFill>
                  <a:srgbClr val="448FFE"/>
                </a:solidFill>
                <a:latin typeface="Georgia"/>
              </a:rPr>
              <a:t>lécteurs</a:t>
            </a:r>
            <a:r>
              <a:rPr lang="en-US" altLang="ja-JP" sz="1800" spc="-1" dirty="0">
                <a:solidFill>
                  <a:srgbClr val="448FFE"/>
                </a:solidFill>
                <a:latin typeface="Georgia"/>
              </a:rPr>
              <a:t> par la </a:t>
            </a:r>
            <a:r>
              <a:rPr lang="en-US" altLang="ja-JP" sz="1800" spc="-1" dirty="0" err="1">
                <a:solidFill>
                  <a:srgbClr val="448FFE"/>
                </a:solidFill>
                <a:latin typeface="Georgia"/>
              </a:rPr>
              <a:t>mobilité</a:t>
            </a:r>
            <a:r>
              <a:rPr lang="en-US" altLang="ja-JP" sz="1800" spc="-1" dirty="0">
                <a:solidFill>
                  <a:srgbClr val="448FFE"/>
                </a:solidFill>
                <a:latin typeface="Georgia"/>
              </a:rPr>
              <a:t> et la </a:t>
            </a:r>
            <a:r>
              <a:rPr lang="en-US" altLang="ja-JP" sz="1800" spc="-1" dirty="0" err="1">
                <a:solidFill>
                  <a:srgbClr val="448FFE"/>
                </a:solidFill>
                <a:latin typeface="Georgia"/>
              </a:rPr>
              <a:t>portabilité</a:t>
            </a:r>
            <a:r>
              <a:rPr lang="en-US" altLang="ja-JP" sz="1800" spc="-1" dirty="0">
                <a:solidFill>
                  <a:srgbClr val="448FFE"/>
                </a:solidFill>
                <a:latin typeface="Georgia"/>
              </a:rPr>
              <a:t> de </a:t>
            </a:r>
            <a:r>
              <a:rPr lang="en-US" altLang="ja-JP" sz="1800" spc="-1" dirty="0" err="1">
                <a:solidFill>
                  <a:srgbClr val="448FFE"/>
                </a:solidFill>
                <a:latin typeface="Georgia"/>
              </a:rPr>
              <a:t>l’eManga</a:t>
            </a:r>
            <a:r>
              <a:rPr lang="en-US" altLang="ja-JP" sz="1800" spc="-1" dirty="0">
                <a:solidFill>
                  <a:srgbClr val="448FFE"/>
                </a:solidFill>
                <a:latin typeface="Georgia"/>
              </a:rPr>
              <a:t>.</a:t>
            </a:r>
            <a:endParaRPr lang="en-US" altLang="ja-JP" sz="1700" dirty="0">
              <a:solidFill>
                <a:srgbClr val="448FFE"/>
              </a:solidFill>
              <a:latin typeface="Georgia" panose="02040502050405020303" pitchFamily="18" charset="0"/>
            </a:endParaRPr>
          </a:p>
        </p:txBody>
      </p:sp>
      <p:sp>
        <p:nvSpPr>
          <p:cNvPr id="4" name="スライド番号プレースホルダー 3">
            <a:extLst>
              <a:ext uri="{FF2B5EF4-FFF2-40B4-BE49-F238E27FC236}">
                <a16:creationId xmlns:a16="http://schemas.microsoft.com/office/drawing/2014/main" id="{0F4B7D43-87B7-4A22-AE5A-E8FE4FFCEC1F}"/>
              </a:ext>
            </a:extLst>
          </p:cNvPr>
          <p:cNvSpPr>
            <a:spLocks noGrp="1"/>
          </p:cNvSpPr>
          <p:nvPr>
            <p:ph type="sldNum" sz="quarter" idx="12"/>
          </p:nvPr>
        </p:nvSpPr>
        <p:spPr>
          <a:xfrm>
            <a:off x="11311128" y="6272784"/>
            <a:ext cx="640080" cy="365125"/>
          </a:xfrm>
        </p:spPr>
        <p:txBody>
          <a:bodyPr>
            <a:normAutofit/>
          </a:bodyPr>
          <a:lstStyle/>
          <a:p>
            <a:pPr>
              <a:spcAft>
                <a:spcPts val="600"/>
              </a:spcAft>
            </a:pPr>
            <a:fld id="{4FAB73BC-B049-4115-A692-8D63A059BFB8}" type="slidenum">
              <a:rPr lang="en-US" smtClean="0"/>
              <a:pPr>
                <a:spcAft>
                  <a:spcPts val="600"/>
                </a:spcAft>
              </a:pPr>
              <a:t>9</a:t>
            </a:fld>
            <a:endParaRPr lang="en-US"/>
          </a:p>
        </p:txBody>
      </p:sp>
      <p:pic>
        <p:nvPicPr>
          <p:cNvPr id="5" name="図 4">
            <a:extLst>
              <a:ext uri="{FF2B5EF4-FFF2-40B4-BE49-F238E27FC236}">
                <a16:creationId xmlns:a16="http://schemas.microsoft.com/office/drawing/2014/main" id="{63C61B85-0C39-4EF5-9253-6EC099A6934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018520" y="382171"/>
            <a:ext cx="835703" cy="835703"/>
          </a:xfrm>
          <a:prstGeom prst="rect">
            <a:avLst/>
          </a:prstGeom>
        </p:spPr>
      </p:pic>
      <p:sp>
        <p:nvSpPr>
          <p:cNvPr id="11" name="Rectangle 7"/>
          <p:cNvSpPr/>
          <p:nvPr/>
        </p:nvSpPr>
        <p:spPr>
          <a:xfrm>
            <a:off x="0" y="1"/>
            <a:ext cx="4348480" cy="6857999"/>
          </a:xfrm>
          <a:prstGeom prst="rect">
            <a:avLst/>
          </a:prstGeom>
          <a:blipFill dpi="0" rotWithShape="1">
            <a:blip r:embed="rId3">
              <a:alphaModFix amt="60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タイトル 1">
            <a:extLst>
              <a:ext uri="{FF2B5EF4-FFF2-40B4-BE49-F238E27FC236}">
                <a16:creationId xmlns:a16="http://schemas.microsoft.com/office/drawing/2014/main" id="{5D617B8F-AE51-494D-9BAA-CF458FCE0BDB}"/>
              </a:ext>
            </a:extLst>
          </p:cNvPr>
          <p:cNvSpPr>
            <a:spLocks noGrp="1"/>
          </p:cNvSpPr>
          <p:nvPr>
            <p:ph type="title"/>
          </p:nvPr>
        </p:nvSpPr>
        <p:spPr>
          <a:xfrm>
            <a:off x="361564" y="561169"/>
            <a:ext cx="3686312" cy="5528734"/>
          </a:xfrm>
        </p:spPr>
        <p:txBody>
          <a:bodyPr>
            <a:normAutofit/>
          </a:bodyPr>
          <a:lstStyle/>
          <a:p>
            <a:pPr algn="r"/>
            <a:r>
              <a:rPr kumimoji="1" lang="en-US" altLang="ja-JP" sz="4400" dirty="0">
                <a:solidFill>
                  <a:schemeClr val="tx1">
                    <a:lumMod val="65000"/>
                    <a:lumOff val="35000"/>
                  </a:schemeClr>
                </a:solidFill>
              </a:rPr>
              <a:t>What made </a:t>
            </a:r>
            <a:r>
              <a:rPr kumimoji="1" lang="en-US" altLang="ja-JP" sz="4400" dirty="0" err="1">
                <a:solidFill>
                  <a:schemeClr val="tx1">
                    <a:lumMod val="65000"/>
                    <a:lumOff val="35000"/>
                  </a:schemeClr>
                </a:solidFill>
              </a:rPr>
              <a:t>eManga</a:t>
            </a:r>
            <a:r>
              <a:rPr kumimoji="1" lang="en-US" altLang="ja-JP" sz="4400" dirty="0">
                <a:solidFill>
                  <a:schemeClr val="tx1">
                    <a:lumMod val="65000"/>
                    <a:lumOff val="35000"/>
                  </a:schemeClr>
                </a:solidFill>
              </a:rPr>
              <a:t> successful  in Japan</a:t>
            </a:r>
            <a:r>
              <a:rPr kumimoji="1" lang="ja-JP" altLang="en-US" sz="4400" dirty="0">
                <a:solidFill>
                  <a:schemeClr val="tx1">
                    <a:lumMod val="65000"/>
                    <a:lumOff val="35000"/>
                  </a:schemeClr>
                </a:solidFill>
              </a:rPr>
              <a:t>　</a:t>
            </a:r>
            <a:r>
              <a:rPr kumimoji="1" lang="en-US" altLang="ja-JP" sz="4400" dirty="0">
                <a:solidFill>
                  <a:schemeClr val="tx1">
                    <a:lumMod val="65000"/>
                    <a:lumOff val="35000"/>
                  </a:schemeClr>
                </a:solidFill>
              </a:rPr>
              <a:t>2</a:t>
            </a:r>
            <a:br>
              <a:rPr kumimoji="1" lang="en-US" altLang="ja-JP" sz="4400" dirty="0">
                <a:solidFill>
                  <a:schemeClr val="tx1">
                    <a:lumMod val="65000"/>
                    <a:lumOff val="35000"/>
                  </a:schemeClr>
                </a:solidFill>
              </a:rPr>
            </a:br>
            <a:r>
              <a:rPr kumimoji="1" lang="ja-JP" altLang="en-US" sz="1600" dirty="0">
                <a:solidFill>
                  <a:srgbClr val="FFFFFF"/>
                </a:solidFill>
              </a:rPr>
              <a:t>　</a:t>
            </a:r>
            <a:r>
              <a:rPr kumimoji="1" lang="en-US" altLang="ja-JP" sz="1600" dirty="0">
                <a:solidFill>
                  <a:srgbClr val="FFFFFF"/>
                </a:solidFill>
              </a:rPr>
              <a:t/>
            </a:r>
            <a:br>
              <a:rPr kumimoji="1" lang="en-US" altLang="ja-JP" sz="1600" dirty="0">
                <a:solidFill>
                  <a:srgbClr val="FFFFFF"/>
                </a:solidFill>
              </a:rPr>
            </a:br>
            <a:r>
              <a:rPr lang="fr-FR" altLang="ja-JP" sz="2800" dirty="0">
                <a:solidFill>
                  <a:srgbClr val="0070C0"/>
                </a:solidFill>
              </a:rPr>
              <a:t>Les clefs du succès du Mang</a:t>
            </a:r>
            <a:r>
              <a:rPr lang="ja-JP" altLang="en-US" sz="2800" dirty="0">
                <a:solidFill>
                  <a:srgbClr val="0070C0"/>
                </a:solidFill>
              </a:rPr>
              <a:t>ａ　</a:t>
            </a:r>
            <a:r>
              <a:rPr lang="en-US" altLang="ja-JP" sz="2800" dirty="0">
                <a:solidFill>
                  <a:srgbClr val="0070C0"/>
                </a:solidFill>
              </a:rPr>
              <a:t>é</a:t>
            </a:r>
            <a:r>
              <a:rPr lang="fr-FR" altLang="ja-JP" sz="2800" dirty="0">
                <a:solidFill>
                  <a:srgbClr val="0070C0"/>
                </a:solidFill>
              </a:rPr>
              <a:t>léctronique au Japo</a:t>
            </a:r>
            <a:r>
              <a:rPr lang="en-US" altLang="ja-JP" sz="2800" dirty="0">
                <a:solidFill>
                  <a:srgbClr val="0070C0"/>
                </a:solidFill>
              </a:rPr>
              <a:t>n</a:t>
            </a:r>
            <a:r>
              <a:rPr lang="ja-JP" altLang="en-US" sz="2800" dirty="0">
                <a:solidFill>
                  <a:srgbClr val="0070C0"/>
                </a:solidFill>
              </a:rPr>
              <a:t>　</a:t>
            </a:r>
            <a:r>
              <a:rPr lang="en-US" altLang="ja-JP" sz="2800" dirty="0">
                <a:solidFill>
                  <a:srgbClr val="0070C0"/>
                </a:solidFill>
              </a:rPr>
              <a:t>2</a:t>
            </a:r>
            <a:endParaRPr kumimoji="1" lang="ja-JP" altLang="en-US" sz="2800" dirty="0">
              <a:solidFill>
                <a:srgbClr val="0070C0"/>
              </a:solidFill>
            </a:endParaRPr>
          </a:p>
        </p:txBody>
      </p:sp>
    </p:spTree>
    <p:extLst>
      <p:ext uri="{BB962C8B-B14F-4D97-AF65-F5344CB8AC3E}">
        <p14:creationId xmlns:p14="http://schemas.microsoft.com/office/powerpoint/2010/main" val="20420161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木版活字">
  <a:themeElements>
    <a:clrScheme name="Wood Type">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Wood Type">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C6AE0645-98FF-411B-B0E9-59ABD78A0CC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1136</TotalTime>
  <Words>1378</Words>
  <Application>Microsoft Office PowerPoint</Application>
  <PresentationFormat>ワイド画面</PresentationFormat>
  <Paragraphs>201</Paragraphs>
  <Slides>16</Slides>
  <Notes>2</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16</vt:i4>
      </vt:variant>
    </vt:vector>
  </HeadingPairs>
  <TitlesOfParts>
    <vt:vector size="27" baseType="lpstr">
      <vt:lpstr>DejaVu Sans</vt:lpstr>
      <vt:lpstr>HG丸ｺﾞｼｯｸM-PRO</vt:lpstr>
      <vt:lpstr>ＭＳ Ｐゴシック</vt:lpstr>
      <vt:lpstr>游ゴシック</vt:lpstr>
      <vt:lpstr>Arial</vt:lpstr>
      <vt:lpstr>Calibri</vt:lpstr>
      <vt:lpstr>Georgia</vt:lpstr>
      <vt:lpstr>Rockwell Extra Bold</vt:lpstr>
      <vt:lpstr>Trebuchet MS</vt:lpstr>
      <vt:lpstr>Wingdings</vt:lpstr>
      <vt:lpstr>木版活字</vt:lpstr>
      <vt:lpstr>Japanese eBook Market Remarkable eManga business</vt:lpstr>
      <vt:lpstr>About Media Do Group　1 À propos de Media Do Group　1</vt:lpstr>
      <vt:lpstr>About Media Do Group　2 À propos de Media Do Group　2</vt:lpstr>
      <vt:lpstr>About Media Do Group　3 À propos de Media Do Group　3</vt:lpstr>
      <vt:lpstr>Japanese Publishing Market Marché de l’édition au Japon</vt:lpstr>
      <vt:lpstr>Japanese eBook Market Marché du livre électronique au Japon</vt:lpstr>
      <vt:lpstr>Japanese eManga Market Marché du Manga électronique au Japon</vt:lpstr>
      <vt:lpstr>What made eManga successful  in Japan　1 　 Les clefs du succès du Mangａ　éléctronique au Japon　1</vt:lpstr>
      <vt:lpstr>What made eManga successful  in Japan　2 　 Les clefs du succès du Mangａ　éléctronique au Japon　2</vt:lpstr>
      <vt:lpstr>Large number of eManga Stores in Japan　1  　 Beaucoup de boutiques  d’eManga au Japon　1</vt:lpstr>
      <vt:lpstr>Large number of eManga Stores in Japan　2  　 Beaucoup de boutiques  d’eManga au Japon　2</vt:lpstr>
      <vt:lpstr>eBooks other than eManga in Japan 1 eBooks autres que les eManga au Japon 1</vt:lpstr>
      <vt:lpstr>eBooks other than eManga in Japan 2 eBooks autres que les eManga au Japon 2</vt:lpstr>
      <vt:lpstr>Advanced Publishing Lab. Advanced Publishing Lab.</vt:lpstr>
      <vt:lpstr>Objectives of APL　Objectifs de l’APL</vt:lpstr>
      <vt:lpstr>Thank you for your attention. Merci de votre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Japanese eBook Market     25 July 2019 Paris</dc:title>
  <dc:creator>新 新名</dc:creator>
  <cp:lastModifiedBy>PBRAdmin</cp:lastModifiedBy>
  <cp:revision>70</cp:revision>
  <dcterms:created xsi:type="dcterms:W3CDTF">2019-06-02T09:59:39Z</dcterms:created>
  <dcterms:modified xsi:type="dcterms:W3CDTF">2019-06-24T20:04:40Z</dcterms:modified>
</cp:coreProperties>
</file>