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521" r:id="rId2"/>
    <p:sldId id="546" r:id="rId3"/>
    <p:sldId id="523" r:id="rId4"/>
    <p:sldId id="532" r:id="rId5"/>
    <p:sldId id="531" r:id="rId6"/>
    <p:sldId id="533" r:id="rId7"/>
    <p:sldId id="534" r:id="rId8"/>
    <p:sldId id="535" r:id="rId9"/>
    <p:sldId id="536" r:id="rId10"/>
    <p:sldId id="537" r:id="rId11"/>
    <p:sldId id="538" r:id="rId12"/>
    <p:sldId id="539" r:id="rId13"/>
    <p:sldId id="540" r:id="rId14"/>
    <p:sldId id="541" r:id="rId15"/>
    <p:sldId id="547" r:id="rId16"/>
    <p:sldId id="552" r:id="rId17"/>
    <p:sldId id="550" r:id="rId18"/>
    <p:sldId id="549" r:id="rId19"/>
    <p:sldId id="548" r:id="rId20"/>
    <p:sldId id="542" r:id="rId21"/>
    <p:sldId id="544" r:id="rId22"/>
  </p:sldIdLst>
  <p:sldSz cx="9144000" cy="6858000" type="screen4x3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til Stadskleiv" initials="KS" lastIdx="1" clrIdx="0"/>
  <p:cmAuthor id="2" name="Bente Franck-Sætervoll" initials="BF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C8C3"/>
    <a:srgbClr val="1769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29"/>
    <p:restoredTop sz="69010" autoAdjust="0"/>
  </p:normalViewPr>
  <p:slideViewPr>
    <p:cSldViewPr>
      <p:cViewPr varScale="1">
        <p:scale>
          <a:sx n="56" d="100"/>
          <a:sy n="56" d="100"/>
        </p:scale>
        <p:origin x="1786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265801298809521E-2"/>
          <c:y val="2.5955201021575235E-2"/>
          <c:w val="0.87481252083101857"/>
          <c:h val="0.93645420570553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Alle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0" h="0"/>
            </a:sp3d>
          </c:spPr>
          <c:dPt>
            <c:idx val="0"/>
            <c:bubble3D val="0"/>
            <c:spPr>
              <a:solidFill>
                <a:srgbClr val="00206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E7CC-8B43-8B4F-B7E104E45D64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E7CC-8B43-8B4F-B7E104E45D64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E7CC-8B43-8B4F-B7E104E45D64}"/>
              </c:ext>
            </c:extLst>
          </c:dPt>
          <c:dPt>
            <c:idx val="3"/>
            <c:bubble3D val="0"/>
            <c:spPr>
              <a:solidFill>
                <a:schemeClr val="accent1">
                  <a:lumMod val="25000"/>
                  <a:lumOff val="75000"/>
                </a:schemeClr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7-E7CC-8B43-8B4F-B7E104E45D64}"/>
              </c:ext>
            </c:extLst>
          </c:dPt>
          <c:dPt>
            <c:idx val="4"/>
            <c:bubble3D val="0"/>
            <c:spPr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9-E7CC-8B43-8B4F-B7E104E45D64}"/>
              </c:ext>
            </c:extLst>
          </c:dPt>
          <c:dLbls>
            <c:dLbl>
              <c:idx val="0"/>
              <c:layout>
                <c:manualLayout>
                  <c:x val="-8.3467894739245194E-2"/>
                  <c:y val="-0.360426966448172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CC-8B43-8B4F-B7E104E45D64}"/>
                </c:ext>
              </c:extLst>
            </c:dLbl>
            <c:dLbl>
              <c:idx val="1"/>
              <c:layout>
                <c:manualLayout>
                  <c:x val="7.4098882468158031E-2"/>
                  <c:y val="0.12192243396567046"/>
                </c:manualLayout>
              </c:layout>
              <c:tx>
                <c:rich>
                  <a:bodyPr/>
                  <a:lstStyle/>
                  <a:p>
                    <a:fld id="{BB288F54-2B9F-4E98-927C-8F3DA9FCB570}" type="CATEGORYNAME">
                      <a:rPr lang="en-US" sz="1200"/>
                      <a:pPr/>
                      <a:t>[KATEGORINAVN]</a:t>
                    </a:fld>
                    <a:r>
                      <a:rPr lang="en-US" baseline="0" dirty="0"/>
                      <a:t>
</a:t>
                    </a:r>
                    <a:fld id="{452EEF1E-DDB0-463B-AE32-A2634D5E9D74}" type="PERCENTAGE">
                      <a:rPr lang="en-US" baseline="0"/>
                      <a:pPr/>
                      <a:t>[PROSENT]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7CC-8B43-8B4F-B7E104E45D64}"/>
                </c:ext>
              </c:extLst>
            </c:dLbl>
            <c:dLbl>
              <c:idx val="2"/>
              <c:layout>
                <c:manualLayout>
                  <c:x val="1.7442886863407826E-2"/>
                  <c:y val="5.1175520428285742E-2"/>
                </c:manualLayout>
              </c:layout>
              <c:tx>
                <c:rich>
                  <a:bodyPr/>
                  <a:lstStyle/>
                  <a:p>
                    <a:fld id="{AAAE7C1C-D9A9-443F-970E-3516735132CF}" type="CATEGORYNAME">
                      <a:rPr lang="en-US" sz="1200"/>
                      <a:pPr/>
                      <a:t>[KATEGORINAVN]</a:t>
                    </a:fld>
                    <a:r>
                      <a:rPr lang="en-US" baseline="0" dirty="0"/>
                      <a:t>
</a:t>
                    </a:r>
                    <a:fld id="{47ED6147-6865-4A5D-B274-F30DC0601830}" type="PERCENTAGE">
                      <a:rPr lang="en-US" baseline="0"/>
                      <a:pPr/>
                      <a:t>[PROSENT]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7CC-8B43-8B4F-B7E104E45D64}"/>
                </c:ext>
              </c:extLst>
            </c:dLbl>
            <c:dLbl>
              <c:idx val="3"/>
              <c:layout>
                <c:manualLayout>
                  <c:x val="4.3152739497742169E-2"/>
                  <c:y val="2.6466677313631823E-2"/>
                </c:manualLayout>
              </c:layout>
              <c:tx>
                <c:rich>
                  <a:bodyPr/>
                  <a:lstStyle/>
                  <a:p>
                    <a:fld id="{E9E6189C-C73C-4EC5-8D8B-CE95C174065B}" type="CATEGORYNAME">
                      <a:rPr lang="en-US" sz="1200"/>
                      <a:pPr/>
                      <a:t>[KATEGORINAVN]</a:t>
                    </a:fld>
                    <a:r>
                      <a:rPr lang="en-US" baseline="0" dirty="0"/>
                      <a:t>
</a:t>
                    </a:r>
                    <a:fld id="{799DC24E-CD3D-45CC-8623-A903C41F21C4}" type="PERCENTAGE">
                      <a:rPr lang="en-US" baseline="0"/>
                      <a:pPr/>
                      <a:t>[PROSENT]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7CC-8B43-8B4F-B7E104E45D64}"/>
                </c:ext>
              </c:extLst>
            </c:dLbl>
            <c:dLbl>
              <c:idx val="4"/>
              <c:layout>
                <c:manualLayout>
                  <c:x val="0.11375809841524458"/>
                  <c:y val="9.502785280802131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7CC-8B43-8B4F-B7E104E45D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nb-NO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PC / Mac</c:v>
                </c:pt>
                <c:pt idx="1">
                  <c:v>Nettbrett</c:v>
                </c:pt>
                <c:pt idx="2">
                  <c:v>Mobil</c:v>
                </c:pt>
                <c:pt idx="3">
                  <c:v>Lesebrett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0.89620253164556996</c:v>
                </c:pt>
                <c:pt idx="1">
                  <c:v>4.5569620253164606E-2</c:v>
                </c:pt>
                <c:pt idx="2">
                  <c:v>4.5569620253164606E-2</c:v>
                </c:pt>
                <c:pt idx="3">
                  <c:v>7.5949367088607601E-3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7CC-8B43-8B4F-B7E104E45D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spPr>
    <a:noFill/>
    <a:effectLst/>
  </c:spPr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7FB385-691C-7747-A592-26B5B1B643E8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41BACA4C-4F0E-C748-B72A-1FE9746D30ED}">
      <dgm:prSet phldrT="[Text]"/>
      <dgm:spPr/>
      <dgm:t>
        <a:bodyPr/>
        <a:lstStyle/>
        <a:p>
          <a:r>
            <a:rPr lang="en-US" dirty="0"/>
            <a:t>Unzip EPUB and extract html files</a:t>
          </a:r>
        </a:p>
      </dgm:t>
    </dgm:pt>
    <dgm:pt modelId="{A3E9019A-6DD8-124C-818D-8975F6F8B3DC}" type="parTrans" cxnId="{98F5D9D6-3E95-1F4D-9689-C4498AFCA3FF}">
      <dgm:prSet/>
      <dgm:spPr/>
      <dgm:t>
        <a:bodyPr/>
        <a:lstStyle/>
        <a:p>
          <a:endParaRPr lang="en-US"/>
        </a:p>
      </dgm:t>
    </dgm:pt>
    <dgm:pt modelId="{3A914A30-F8D4-A649-BAB5-8B5013E298E0}" type="sibTrans" cxnId="{98F5D9D6-3E95-1F4D-9689-C4498AFCA3FF}">
      <dgm:prSet/>
      <dgm:spPr/>
      <dgm:t>
        <a:bodyPr/>
        <a:lstStyle/>
        <a:p>
          <a:endParaRPr lang="en-US"/>
        </a:p>
      </dgm:t>
    </dgm:pt>
    <dgm:pt modelId="{1F39F1C0-AE90-084C-BBEC-8F40192DD12A}">
      <dgm:prSet phldrT="[Text]"/>
      <dgm:spPr/>
      <dgm:t>
        <a:bodyPr/>
        <a:lstStyle/>
        <a:p>
          <a:r>
            <a:rPr lang="en-US" dirty="0"/>
            <a:t>Strip away markup and split into small chunks</a:t>
          </a:r>
        </a:p>
      </dgm:t>
    </dgm:pt>
    <dgm:pt modelId="{9525EEC2-2EBB-EF42-8C20-F3121615F44F}" type="parTrans" cxnId="{316C9416-C63B-5E4A-A206-26A2CE5708CD}">
      <dgm:prSet/>
      <dgm:spPr/>
      <dgm:t>
        <a:bodyPr/>
        <a:lstStyle/>
        <a:p>
          <a:endParaRPr lang="en-US"/>
        </a:p>
      </dgm:t>
    </dgm:pt>
    <dgm:pt modelId="{06D348CD-9512-BE43-ADF4-C49C82057AAD}" type="sibTrans" cxnId="{316C9416-C63B-5E4A-A206-26A2CE5708CD}">
      <dgm:prSet/>
      <dgm:spPr/>
      <dgm:t>
        <a:bodyPr/>
        <a:lstStyle/>
        <a:p>
          <a:endParaRPr lang="en-US"/>
        </a:p>
      </dgm:t>
    </dgm:pt>
    <dgm:pt modelId="{CA35A8E8-5DF2-2243-BABF-6E45D6C84A0D}">
      <dgm:prSet phldrT="[Text]"/>
      <dgm:spPr/>
      <dgm:t>
        <a:bodyPr/>
        <a:lstStyle/>
        <a:p>
          <a:r>
            <a:rPr lang="en-US" dirty="0"/>
            <a:t>Add chunks to search engine</a:t>
          </a:r>
        </a:p>
      </dgm:t>
    </dgm:pt>
    <dgm:pt modelId="{0FD1E415-6250-3C4D-85EF-97196745B511}" type="parTrans" cxnId="{BFFE1C5D-28E8-F34D-8BF5-F0EA817B5EF3}">
      <dgm:prSet/>
      <dgm:spPr/>
      <dgm:t>
        <a:bodyPr/>
        <a:lstStyle/>
        <a:p>
          <a:endParaRPr lang="en-US"/>
        </a:p>
      </dgm:t>
    </dgm:pt>
    <dgm:pt modelId="{6462915E-3D5A-9842-B524-9EE843D6426B}" type="sibTrans" cxnId="{BFFE1C5D-28E8-F34D-8BF5-F0EA817B5EF3}">
      <dgm:prSet/>
      <dgm:spPr/>
      <dgm:t>
        <a:bodyPr/>
        <a:lstStyle/>
        <a:p>
          <a:endParaRPr lang="en-US"/>
        </a:p>
      </dgm:t>
    </dgm:pt>
    <dgm:pt modelId="{B994EF9F-90F0-C847-9D00-3651FF3630F9}" type="pres">
      <dgm:prSet presAssocID="{D67FB385-691C-7747-A592-26B5B1B643E8}" presName="Name0" presStyleCnt="0">
        <dgm:presLayoutVars>
          <dgm:dir/>
          <dgm:resizeHandles val="exact"/>
        </dgm:presLayoutVars>
      </dgm:prSet>
      <dgm:spPr/>
    </dgm:pt>
    <dgm:pt modelId="{DA0461BA-C7BB-2946-B3F8-665DE2BD8CD9}" type="pres">
      <dgm:prSet presAssocID="{D67FB385-691C-7747-A592-26B5B1B643E8}" presName="arrow" presStyleLbl="bgShp" presStyleIdx="0" presStyleCnt="1"/>
      <dgm:spPr/>
    </dgm:pt>
    <dgm:pt modelId="{243CD5BA-4AEB-1C4E-96C7-A36A0F907D62}" type="pres">
      <dgm:prSet presAssocID="{D67FB385-691C-7747-A592-26B5B1B643E8}" presName="points" presStyleCnt="0"/>
      <dgm:spPr/>
    </dgm:pt>
    <dgm:pt modelId="{9CE7FC23-266B-AB41-9FB4-6125D657BDB8}" type="pres">
      <dgm:prSet presAssocID="{41BACA4C-4F0E-C748-B72A-1FE9746D30ED}" presName="compositeA" presStyleCnt="0"/>
      <dgm:spPr/>
    </dgm:pt>
    <dgm:pt modelId="{656BA764-F97F-2940-8D7E-1AF84B707AF1}" type="pres">
      <dgm:prSet presAssocID="{41BACA4C-4F0E-C748-B72A-1FE9746D30ED}" presName="textA" presStyleLbl="revTx" presStyleIdx="0" presStyleCnt="3">
        <dgm:presLayoutVars>
          <dgm:bulletEnabled val="1"/>
        </dgm:presLayoutVars>
      </dgm:prSet>
      <dgm:spPr/>
    </dgm:pt>
    <dgm:pt modelId="{9F1B17FD-B9A8-8142-9E41-7BC149D4A49A}" type="pres">
      <dgm:prSet presAssocID="{41BACA4C-4F0E-C748-B72A-1FE9746D30ED}" presName="circleA" presStyleLbl="node1" presStyleIdx="0" presStyleCnt="3"/>
      <dgm:spPr/>
    </dgm:pt>
    <dgm:pt modelId="{A8BD52A2-3A46-A747-9D9B-E7DAF458A0A4}" type="pres">
      <dgm:prSet presAssocID="{41BACA4C-4F0E-C748-B72A-1FE9746D30ED}" presName="spaceA" presStyleCnt="0"/>
      <dgm:spPr/>
    </dgm:pt>
    <dgm:pt modelId="{79394E1D-C550-EA4E-994D-2FEE26A0E5E6}" type="pres">
      <dgm:prSet presAssocID="{3A914A30-F8D4-A649-BAB5-8B5013E298E0}" presName="space" presStyleCnt="0"/>
      <dgm:spPr/>
    </dgm:pt>
    <dgm:pt modelId="{505B70B2-90A5-3146-86C2-4C01519CB661}" type="pres">
      <dgm:prSet presAssocID="{1F39F1C0-AE90-084C-BBEC-8F40192DD12A}" presName="compositeB" presStyleCnt="0"/>
      <dgm:spPr/>
    </dgm:pt>
    <dgm:pt modelId="{1A1C99E0-48CA-B54B-9D41-B30BE379ECF1}" type="pres">
      <dgm:prSet presAssocID="{1F39F1C0-AE90-084C-BBEC-8F40192DD12A}" presName="textB" presStyleLbl="revTx" presStyleIdx="1" presStyleCnt="3">
        <dgm:presLayoutVars>
          <dgm:bulletEnabled val="1"/>
        </dgm:presLayoutVars>
      </dgm:prSet>
      <dgm:spPr/>
    </dgm:pt>
    <dgm:pt modelId="{BCF7C625-81B8-0B45-9468-6671230D6BAF}" type="pres">
      <dgm:prSet presAssocID="{1F39F1C0-AE90-084C-BBEC-8F40192DD12A}" presName="circleB" presStyleLbl="node1" presStyleIdx="1" presStyleCnt="3"/>
      <dgm:spPr/>
    </dgm:pt>
    <dgm:pt modelId="{1BCF6B26-B7F3-1840-8062-346BC5DF9D6B}" type="pres">
      <dgm:prSet presAssocID="{1F39F1C0-AE90-084C-BBEC-8F40192DD12A}" presName="spaceB" presStyleCnt="0"/>
      <dgm:spPr/>
    </dgm:pt>
    <dgm:pt modelId="{25A33343-6B37-A54B-A895-5C14A2728697}" type="pres">
      <dgm:prSet presAssocID="{06D348CD-9512-BE43-ADF4-C49C82057AAD}" presName="space" presStyleCnt="0"/>
      <dgm:spPr/>
    </dgm:pt>
    <dgm:pt modelId="{112688BC-8286-4248-B813-373CF955788A}" type="pres">
      <dgm:prSet presAssocID="{CA35A8E8-5DF2-2243-BABF-6E45D6C84A0D}" presName="compositeA" presStyleCnt="0"/>
      <dgm:spPr/>
    </dgm:pt>
    <dgm:pt modelId="{3D73D077-CF31-6243-8512-6E512BCB939B}" type="pres">
      <dgm:prSet presAssocID="{CA35A8E8-5DF2-2243-BABF-6E45D6C84A0D}" presName="textA" presStyleLbl="revTx" presStyleIdx="2" presStyleCnt="3">
        <dgm:presLayoutVars>
          <dgm:bulletEnabled val="1"/>
        </dgm:presLayoutVars>
      </dgm:prSet>
      <dgm:spPr/>
    </dgm:pt>
    <dgm:pt modelId="{B0190576-DB41-C849-B2CC-B15E2A60BA35}" type="pres">
      <dgm:prSet presAssocID="{CA35A8E8-5DF2-2243-BABF-6E45D6C84A0D}" presName="circleA" presStyleLbl="node1" presStyleIdx="2" presStyleCnt="3"/>
      <dgm:spPr/>
    </dgm:pt>
    <dgm:pt modelId="{59C2CC55-359D-4145-A533-6042E5B71408}" type="pres">
      <dgm:prSet presAssocID="{CA35A8E8-5DF2-2243-BABF-6E45D6C84A0D}" presName="spaceA" presStyleCnt="0"/>
      <dgm:spPr/>
    </dgm:pt>
  </dgm:ptLst>
  <dgm:cxnLst>
    <dgm:cxn modelId="{10166F11-C7B3-F544-8660-359FF18B0AF0}" type="presOf" srcId="{D67FB385-691C-7747-A592-26B5B1B643E8}" destId="{B994EF9F-90F0-C847-9D00-3651FF3630F9}" srcOrd="0" destOrd="0" presId="urn:microsoft.com/office/officeart/2005/8/layout/hProcess11"/>
    <dgm:cxn modelId="{316C9416-C63B-5E4A-A206-26A2CE5708CD}" srcId="{D67FB385-691C-7747-A592-26B5B1B643E8}" destId="{1F39F1C0-AE90-084C-BBEC-8F40192DD12A}" srcOrd="1" destOrd="0" parTransId="{9525EEC2-2EBB-EF42-8C20-F3121615F44F}" sibTransId="{06D348CD-9512-BE43-ADF4-C49C82057AAD}"/>
    <dgm:cxn modelId="{56B48221-A8EE-844F-92D9-2A8117FF43D9}" type="presOf" srcId="{41BACA4C-4F0E-C748-B72A-1FE9746D30ED}" destId="{656BA764-F97F-2940-8D7E-1AF84B707AF1}" srcOrd="0" destOrd="0" presId="urn:microsoft.com/office/officeart/2005/8/layout/hProcess11"/>
    <dgm:cxn modelId="{BFFE1C5D-28E8-F34D-8BF5-F0EA817B5EF3}" srcId="{D67FB385-691C-7747-A592-26B5B1B643E8}" destId="{CA35A8E8-5DF2-2243-BABF-6E45D6C84A0D}" srcOrd="2" destOrd="0" parTransId="{0FD1E415-6250-3C4D-85EF-97196745B511}" sibTransId="{6462915E-3D5A-9842-B524-9EE843D6426B}"/>
    <dgm:cxn modelId="{0A89B54C-5510-9446-AD33-D8CE9412947C}" type="presOf" srcId="{CA35A8E8-5DF2-2243-BABF-6E45D6C84A0D}" destId="{3D73D077-CF31-6243-8512-6E512BCB939B}" srcOrd="0" destOrd="0" presId="urn:microsoft.com/office/officeart/2005/8/layout/hProcess11"/>
    <dgm:cxn modelId="{4D17B583-1B41-4448-95A7-3313E2C59DAF}" type="presOf" srcId="{1F39F1C0-AE90-084C-BBEC-8F40192DD12A}" destId="{1A1C99E0-48CA-B54B-9D41-B30BE379ECF1}" srcOrd="0" destOrd="0" presId="urn:microsoft.com/office/officeart/2005/8/layout/hProcess11"/>
    <dgm:cxn modelId="{98F5D9D6-3E95-1F4D-9689-C4498AFCA3FF}" srcId="{D67FB385-691C-7747-A592-26B5B1B643E8}" destId="{41BACA4C-4F0E-C748-B72A-1FE9746D30ED}" srcOrd="0" destOrd="0" parTransId="{A3E9019A-6DD8-124C-818D-8975F6F8B3DC}" sibTransId="{3A914A30-F8D4-A649-BAB5-8B5013E298E0}"/>
    <dgm:cxn modelId="{E0CC2A89-4088-4A45-AFF9-3218AF62D0D1}" type="presParOf" srcId="{B994EF9F-90F0-C847-9D00-3651FF3630F9}" destId="{DA0461BA-C7BB-2946-B3F8-665DE2BD8CD9}" srcOrd="0" destOrd="0" presId="urn:microsoft.com/office/officeart/2005/8/layout/hProcess11"/>
    <dgm:cxn modelId="{63ED20FA-187E-F844-9E80-7711E4D7D6B6}" type="presParOf" srcId="{B994EF9F-90F0-C847-9D00-3651FF3630F9}" destId="{243CD5BA-4AEB-1C4E-96C7-A36A0F907D62}" srcOrd="1" destOrd="0" presId="urn:microsoft.com/office/officeart/2005/8/layout/hProcess11"/>
    <dgm:cxn modelId="{727E9024-4061-8A4D-BA35-65E1B2A5E447}" type="presParOf" srcId="{243CD5BA-4AEB-1C4E-96C7-A36A0F907D62}" destId="{9CE7FC23-266B-AB41-9FB4-6125D657BDB8}" srcOrd="0" destOrd="0" presId="urn:microsoft.com/office/officeart/2005/8/layout/hProcess11"/>
    <dgm:cxn modelId="{6BE059BD-3CFD-FC44-9869-6B99E550AFE5}" type="presParOf" srcId="{9CE7FC23-266B-AB41-9FB4-6125D657BDB8}" destId="{656BA764-F97F-2940-8D7E-1AF84B707AF1}" srcOrd="0" destOrd="0" presId="urn:microsoft.com/office/officeart/2005/8/layout/hProcess11"/>
    <dgm:cxn modelId="{2D0E3E35-EA1B-8547-9CFA-7D39FAEA75C5}" type="presParOf" srcId="{9CE7FC23-266B-AB41-9FB4-6125D657BDB8}" destId="{9F1B17FD-B9A8-8142-9E41-7BC149D4A49A}" srcOrd="1" destOrd="0" presId="urn:microsoft.com/office/officeart/2005/8/layout/hProcess11"/>
    <dgm:cxn modelId="{3C4AB1A0-31AB-B445-A319-82FF088C31AF}" type="presParOf" srcId="{9CE7FC23-266B-AB41-9FB4-6125D657BDB8}" destId="{A8BD52A2-3A46-A747-9D9B-E7DAF458A0A4}" srcOrd="2" destOrd="0" presId="urn:microsoft.com/office/officeart/2005/8/layout/hProcess11"/>
    <dgm:cxn modelId="{03E3A567-B661-8C45-A797-3F9F5EA1DB23}" type="presParOf" srcId="{243CD5BA-4AEB-1C4E-96C7-A36A0F907D62}" destId="{79394E1D-C550-EA4E-994D-2FEE26A0E5E6}" srcOrd="1" destOrd="0" presId="urn:microsoft.com/office/officeart/2005/8/layout/hProcess11"/>
    <dgm:cxn modelId="{6FDAD04C-BEB8-0244-A19B-667B63E58492}" type="presParOf" srcId="{243CD5BA-4AEB-1C4E-96C7-A36A0F907D62}" destId="{505B70B2-90A5-3146-86C2-4C01519CB661}" srcOrd="2" destOrd="0" presId="urn:microsoft.com/office/officeart/2005/8/layout/hProcess11"/>
    <dgm:cxn modelId="{4D240746-ECC5-1649-9C39-9F33035290CA}" type="presParOf" srcId="{505B70B2-90A5-3146-86C2-4C01519CB661}" destId="{1A1C99E0-48CA-B54B-9D41-B30BE379ECF1}" srcOrd="0" destOrd="0" presId="urn:microsoft.com/office/officeart/2005/8/layout/hProcess11"/>
    <dgm:cxn modelId="{AB509CAD-3012-3644-9E8F-72CEEFB5AA9D}" type="presParOf" srcId="{505B70B2-90A5-3146-86C2-4C01519CB661}" destId="{BCF7C625-81B8-0B45-9468-6671230D6BAF}" srcOrd="1" destOrd="0" presId="urn:microsoft.com/office/officeart/2005/8/layout/hProcess11"/>
    <dgm:cxn modelId="{294CE515-9BAC-FE42-AD4D-121A879502D9}" type="presParOf" srcId="{505B70B2-90A5-3146-86C2-4C01519CB661}" destId="{1BCF6B26-B7F3-1840-8062-346BC5DF9D6B}" srcOrd="2" destOrd="0" presId="urn:microsoft.com/office/officeart/2005/8/layout/hProcess11"/>
    <dgm:cxn modelId="{8AFBC22E-D0E2-0B49-897B-81569532CD3A}" type="presParOf" srcId="{243CD5BA-4AEB-1C4E-96C7-A36A0F907D62}" destId="{25A33343-6B37-A54B-A895-5C14A2728697}" srcOrd="3" destOrd="0" presId="urn:microsoft.com/office/officeart/2005/8/layout/hProcess11"/>
    <dgm:cxn modelId="{C2F62394-9BCF-3547-959C-97892EFD8141}" type="presParOf" srcId="{243CD5BA-4AEB-1C4E-96C7-A36A0F907D62}" destId="{112688BC-8286-4248-B813-373CF955788A}" srcOrd="4" destOrd="0" presId="urn:microsoft.com/office/officeart/2005/8/layout/hProcess11"/>
    <dgm:cxn modelId="{DC74C097-66B4-8346-918F-3673D8C10826}" type="presParOf" srcId="{112688BC-8286-4248-B813-373CF955788A}" destId="{3D73D077-CF31-6243-8512-6E512BCB939B}" srcOrd="0" destOrd="0" presId="urn:microsoft.com/office/officeart/2005/8/layout/hProcess11"/>
    <dgm:cxn modelId="{BF34B483-E1FE-2A4B-BA07-76CBEA374A6C}" type="presParOf" srcId="{112688BC-8286-4248-B813-373CF955788A}" destId="{B0190576-DB41-C849-B2CC-B15E2A60BA35}" srcOrd="1" destOrd="0" presId="urn:microsoft.com/office/officeart/2005/8/layout/hProcess11"/>
    <dgm:cxn modelId="{362ED0A2-2265-0143-96F7-CD13092BBC99}" type="presParOf" srcId="{112688BC-8286-4248-B813-373CF955788A}" destId="{59C2CC55-359D-4145-A533-6042E5B71408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461BA-C7BB-2946-B3F8-665DE2BD8CD9}">
      <dsp:nvSpPr>
        <dsp:cNvPr id="0" name=""/>
        <dsp:cNvSpPr/>
      </dsp:nvSpPr>
      <dsp:spPr>
        <a:xfrm>
          <a:off x="0" y="922729"/>
          <a:ext cx="6096000" cy="123030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6BA764-F97F-2940-8D7E-1AF84B707AF1}">
      <dsp:nvSpPr>
        <dsp:cNvPr id="0" name=""/>
        <dsp:cNvSpPr/>
      </dsp:nvSpPr>
      <dsp:spPr>
        <a:xfrm>
          <a:off x="2678" y="0"/>
          <a:ext cx="1768078" cy="1230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Unzip EPUB and extract html files</a:t>
          </a:r>
        </a:p>
      </dsp:txBody>
      <dsp:txXfrm>
        <a:off x="2678" y="0"/>
        <a:ext cx="1768078" cy="1230306"/>
      </dsp:txXfrm>
    </dsp:sp>
    <dsp:sp modelId="{9F1B17FD-B9A8-8142-9E41-7BC149D4A49A}">
      <dsp:nvSpPr>
        <dsp:cNvPr id="0" name=""/>
        <dsp:cNvSpPr/>
      </dsp:nvSpPr>
      <dsp:spPr>
        <a:xfrm>
          <a:off x="732929" y="1384094"/>
          <a:ext cx="307576" cy="3075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1C99E0-48CA-B54B-9D41-B30BE379ECF1}">
      <dsp:nvSpPr>
        <dsp:cNvPr id="0" name=""/>
        <dsp:cNvSpPr/>
      </dsp:nvSpPr>
      <dsp:spPr>
        <a:xfrm>
          <a:off x="1859160" y="1845459"/>
          <a:ext cx="1768078" cy="1230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Strip away markup and split into small chunks</a:t>
          </a:r>
        </a:p>
      </dsp:txBody>
      <dsp:txXfrm>
        <a:off x="1859160" y="1845459"/>
        <a:ext cx="1768078" cy="1230306"/>
      </dsp:txXfrm>
    </dsp:sp>
    <dsp:sp modelId="{BCF7C625-81B8-0B45-9468-6671230D6BAF}">
      <dsp:nvSpPr>
        <dsp:cNvPr id="0" name=""/>
        <dsp:cNvSpPr/>
      </dsp:nvSpPr>
      <dsp:spPr>
        <a:xfrm>
          <a:off x="2589411" y="1384094"/>
          <a:ext cx="307576" cy="3075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73D077-CF31-6243-8512-6E512BCB939B}">
      <dsp:nvSpPr>
        <dsp:cNvPr id="0" name=""/>
        <dsp:cNvSpPr/>
      </dsp:nvSpPr>
      <dsp:spPr>
        <a:xfrm>
          <a:off x="3715642" y="0"/>
          <a:ext cx="1768078" cy="1230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Add chunks to search engine</a:t>
          </a:r>
        </a:p>
      </dsp:txBody>
      <dsp:txXfrm>
        <a:off x="3715642" y="0"/>
        <a:ext cx="1768078" cy="1230306"/>
      </dsp:txXfrm>
    </dsp:sp>
    <dsp:sp modelId="{B0190576-DB41-C849-B2CC-B15E2A60BA35}">
      <dsp:nvSpPr>
        <dsp:cNvPr id="0" name=""/>
        <dsp:cNvSpPr/>
      </dsp:nvSpPr>
      <dsp:spPr>
        <a:xfrm>
          <a:off x="4445893" y="1384094"/>
          <a:ext cx="307576" cy="3075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72044-F9D8-4369-9378-8D001D238E90}" type="datetimeFigureOut">
              <a:rPr lang="nb-NO" smtClean="0"/>
              <a:t>24.06.2019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3D46C-E141-41A7-BF59-0D87997C6D26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430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A504C-D67B-4B24-A06B-6BAE3A5CD593}" type="datetimeFigureOut">
              <a:rPr lang="nb-NO" smtClean="0"/>
              <a:pPr/>
              <a:t>24.06.2019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DF737-1CA6-49E8-8952-FB48340A6A27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02577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DF737-1CA6-49E8-8952-FB48340A6A27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7159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DF737-1CA6-49E8-8952-FB48340A6A27}" type="slidenum">
              <a:rPr lang="nb-NO" smtClean="0"/>
              <a:pPr/>
              <a:t>10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30955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DF737-1CA6-49E8-8952-FB48340A6A27}" type="slidenum">
              <a:rPr lang="nb-NO" smtClean="0"/>
              <a:pPr/>
              <a:t>11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82203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DF737-1CA6-49E8-8952-FB48340A6A27}" type="slidenum">
              <a:rPr lang="nb-NO" smtClean="0"/>
              <a:pPr/>
              <a:t>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70088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DF737-1CA6-49E8-8952-FB48340A6A27}" type="slidenum">
              <a:rPr lang="nb-NO" smtClean="0"/>
              <a:pPr/>
              <a:t>13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39929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DF737-1CA6-49E8-8952-FB48340A6A27}" type="slidenum">
              <a:rPr lang="nb-NO" smtClean="0"/>
              <a:pPr/>
              <a:t>14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555878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DF737-1CA6-49E8-8952-FB48340A6A27}" type="slidenum">
              <a:rPr lang="nb-NO" smtClean="0"/>
              <a:pPr/>
              <a:t>15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31691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DF737-1CA6-49E8-8952-FB48340A6A27}" type="slidenum">
              <a:rPr lang="nb-NO" smtClean="0"/>
              <a:pPr/>
              <a:t>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44666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DF737-1CA6-49E8-8952-FB48340A6A27}" type="slidenum">
              <a:rPr lang="nb-NO" smtClean="0"/>
              <a:pPr/>
              <a:t>17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69094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DF737-1CA6-49E8-8952-FB48340A6A27}" type="slidenum">
              <a:rPr lang="nb-NO" smtClean="0"/>
              <a:pPr/>
              <a:t>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88315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DF737-1CA6-49E8-8952-FB48340A6A27}" type="slidenum">
              <a:rPr lang="nb-NO" smtClean="0"/>
              <a:pPr/>
              <a:t>19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3278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DF737-1CA6-49E8-8952-FB48340A6A27}" type="slidenum">
              <a:rPr lang="nb-NO" smtClean="0"/>
              <a:pPr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383343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DF737-1CA6-49E8-8952-FB48340A6A27}" type="slidenum">
              <a:rPr lang="nb-NO" smtClean="0"/>
              <a:pPr/>
              <a:t>20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55451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DF737-1CA6-49E8-8952-FB48340A6A27}" type="slidenum">
              <a:rPr lang="nb-NO" smtClean="0"/>
              <a:pPr/>
              <a:t>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5306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DF737-1CA6-49E8-8952-FB48340A6A27}" type="slidenum">
              <a:rPr lang="nb-NO" smtClean="0"/>
              <a:pPr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26375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DF737-1CA6-49E8-8952-FB48340A6A27}" type="slidenum">
              <a:rPr lang="nb-NO" smtClean="0"/>
              <a:pPr/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33440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90% of respondents said that desktop was their first choice for studying using digital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DF737-1CA6-49E8-8952-FB48340A6A27}" type="slidenum">
              <a:rPr lang="nb-NO" smtClean="0"/>
              <a:pPr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17350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DF737-1CA6-49E8-8952-FB48340A6A27}" type="slidenum">
              <a:rPr lang="nb-NO" smtClean="0"/>
              <a:pPr/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61927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DF737-1CA6-49E8-8952-FB48340A6A27}" type="slidenum">
              <a:rPr lang="nb-NO" smtClean="0"/>
              <a:pPr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18613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DF737-1CA6-49E8-8952-FB48340A6A27}" type="slidenum">
              <a:rPr lang="nb-NO" smtClean="0"/>
              <a:pPr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02774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DF737-1CA6-49E8-8952-FB48340A6A27}" type="slidenum">
              <a:rPr lang="nb-NO" smtClean="0"/>
              <a:pPr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5995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79512" y="6237312"/>
            <a:ext cx="2133600" cy="36512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4518-B98E-40AB-82F2-A43165E4DF45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1BEA-05C2-45CE-9948-20B799A436E6}" type="datetimeFigureOut">
              <a:rPr lang="nb-NO" smtClean="0"/>
              <a:pPr/>
              <a:t>24.06.2019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4518-B98E-40AB-82F2-A43165E4DF45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1BEA-05C2-45CE-9948-20B799A436E6}" type="datetimeFigureOut">
              <a:rPr lang="nb-NO" smtClean="0"/>
              <a:pPr/>
              <a:t>24.06.2019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4518-B98E-40AB-82F2-A43165E4DF45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1BEA-05C2-45CE-9948-20B799A436E6}" type="datetimeFigureOut">
              <a:rPr lang="nb-NO" smtClean="0"/>
              <a:pPr/>
              <a:t>24.06.2019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4518-B98E-40AB-82F2-A43165E4DF45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1BEA-05C2-45CE-9948-20B799A436E6}" type="datetimeFigureOut">
              <a:rPr lang="nb-NO" smtClean="0"/>
              <a:pPr/>
              <a:t>24.06.2019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4518-B98E-40AB-82F2-A43165E4DF45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1BEA-05C2-45CE-9948-20B799A436E6}" type="datetimeFigureOut">
              <a:rPr lang="nb-NO" smtClean="0"/>
              <a:pPr/>
              <a:t>24.06.2019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4518-B98E-40AB-82F2-A43165E4DF45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1BEA-05C2-45CE-9948-20B799A436E6}" type="datetimeFigureOut">
              <a:rPr lang="nb-NO" smtClean="0"/>
              <a:pPr/>
              <a:t>24.06.2019</a:t>
            </a:fld>
            <a:endParaRPr lang="nb-NO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4518-B98E-40AB-82F2-A43165E4DF45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1BEA-05C2-45CE-9948-20B799A436E6}" type="datetimeFigureOut">
              <a:rPr lang="nb-NO" smtClean="0"/>
              <a:pPr/>
              <a:t>24.06.2019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4518-B98E-40AB-82F2-A43165E4DF45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1BEA-05C2-45CE-9948-20B799A436E6}" type="datetimeFigureOut">
              <a:rPr lang="nb-NO" smtClean="0"/>
              <a:pPr/>
              <a:t>24.06.2019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4518-B98E-40AB-82F2-A43165E4DF45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1BEA-05C2-45CE-9948-20B799A436E6}" type="datetimeFigureOut">
              <a:rPr lang="nb-NO" smtClean="0"/>
              <a:pPr/>
              <a:t>24.06.2019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4518-B98E-40AB-82F2-A43165E4DF45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1BEA-05C2-45CE-9948-20B799A436E6}" type="datetimeFigureOut">
              <a:rPr lang="nb-NO" smtClean="0"/>
              <a:pPr/>
              <a:t>24.06.2019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4518-B98E-40AB-82F2-A43165E4DF45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81BEA-05C2-45CE-9948-20B799A436E6}" type="datetimeFigureOut">
              <a:rPr lang="nb-NO" smtClean="0"/>
              <a:pPr/>
              <a:t>24.06.2019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54518-B98E-40AB-82F2-A43165E4DF45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drlab.org/events/dpub-summit-2019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okbasenLogo_B_RGB_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8640"/>
            <a:ext cx="2032604" cy="576372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7450"/>
            <a:ext cx="8229600" cy="2603127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r>
              <a:rPr lang="en-US" sz="7500" dirty="0"/>
              <a:t>allvit – Norwegian platform for digital academic text books</a:t>
            </a:r>
          </a:p>
          <a:p>
            <a:pPr marL="0" indent="0" algn="ctr">
              <a:buNone/>
            </a:pPr>
            <a:r>
              <a:rPr lang="en-US" sz="4500" dirty="0"/>
              <a:t>by Bokbasen AS </a:t>
            </a: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F4DC868-C13B-2947-A4A4-DCFCC84536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564904"/>
            <a:ext cx="3781554" cy="37815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86B86D-D7D3-1B40-966C-42DECEF97D9F}"/>
              </a:ext>
            </a:extLst>
          </p:cNvPr>
          <p:cNvSpPr txBox="1"/>
          <p:nvPr/>
        </p:nvSpPr>
        <p:spPr>
          <a:xfrm>
            <a:off x="3168665" y="6371996"/>
            <a:ext cx="2806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Digital Publishing </a:t>
            </a:r>
            <a:r>
              <a:rPr lang="nb-NO" sz="1600" dirty="0" err="1"/>
              <a:t>Summit</a:t>
            </a:r>
            <a:r>
              <a:rPr lang="nb-NO" sz="1600" dirty="0"/>
              <a:t> 2019</a:t>
            </a:r>
            <a:endParaRPr lang="nb-NO" sz="1600" dirty="0">
              <a:hlinkClick r:id="rId5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660CB-9E92-A343-9059-DD63C82B5223}"/>
              </a:ext>
            </a:extLst>
          </p:cNvPr>
          <p:cNvSpPr txBox="1"/>
          <p:nvPr/>
        </p:nvSpPr>
        <p:spPr>
          <a:xfrm>
            <a:off x="7199784" y="6218107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Ketil Stadskleiv, CTO Bokbasen AS</a:t>
            </a:r>
          </a:p>
        </p:txBody>
      </p:sp>
    </p:spTree>
    <p:extLst>
      <p:ext uri="{BB962C8B-B14F-4D97-AF65-F5344CB8AC3E}">
        <p14:creationId xmlns:p14="http://schemas.microsoft.com/office/powerpoint/2010/main" val="1496301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5712C6-28FB-3846-ABEA-54EF7B980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50" y="3068960"/>
            <a:ext cx="3132623" cy="1757804"/>
          </a:xfrm>
          <a:prstGeom prst="rect">
            <a:avLst/>
          </a:prstGeom>
        </p:spPr>
      </p:pic>
      <p:pic>
        <p:nvPicPr>
          <p:cNvPr id="4" name="Bilde 3" descr="BokbasenLogo_B_RGB_2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88640"/>
            <a:ext cx="2032604" cy="57637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44624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rgbClr val="17698F"/>
                </a:solidFill>
                <a:latin typeface="Arial" pitchFamily="34" charset="0"/>
                <a:cs typeface="Arial" pitchFamily="34" charset="0"/>
              </a:rPr>
              <a:t>How do we do full text?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864" y="1324764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We index the plain text of EPUBs and PDF during ingestion</a:t>
            </a:r>
          </a:p>
          <a:p>
            <a:pPr marL="285750" indent="-285750">
              <a:buFontTx/>
              <a:buChar char="-"/>
            </a:pPr>
            <a:r>
              <a:rPr lang="en-GB" dirty="0"/>
              <a:t>We found that got best results with small chunks (documents)</a:t>
            </a:r>
          </a:p>
          <a:p>
            <a:pPr marL="285750" indent="-285750">
              <a:buFontTx/>
              <a:buChar char="-"/>
            </a:pPr>
            <a:r>
              <a:rPr lang="en-GB" dirty="0"/>
              <a:t>Ingesting 12000 books gives about 30M searchable documents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650D8A9-EDBB-4A44-8E3D-705C0A818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5349068"/>
              </p:ext>
            </p:extLst>
          </p:nvPr>
        </p:nvGraphicFramePr>
        <p:xfrm>
          <a:off x="683568" y="2279595"/>
          <a:ext cx="6096000" cy="3075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4207FAB-CA73-0748-9E69-0921D12828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712" y="5533236"/>
            <a:ext cx="991097" cy="99109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690AF2-C602-5D44-B942-346B1374F192}"/>
              </a:ext>
            </a:extLst>
          </p:cNvPr>
          <p:cNvCxnSpPr>
            <a:stCxn id="9" idx="0"/>
            <a:endCxn id="7" idx="2"/>
          </p:cNvCxnSpPr>
          <p:nvPr/>
        </p:nvCxnSpPr>
        <p:spPr>
          <a:xfrm flipV="1">
            <a:off x="7548261" y="4826764"/>
            <a:ext cx="1" cy="706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7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okbasenLogo_B_RGB_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8640"/>
            <a:ext cx="2032604" cy="57637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44624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rgbClr val="17698F"/>
                </a:solidFill>
                <a:latin typeface="Arial" pitchFamily="34" charset="0"/>
                <a:cs typeface="Arial" pitchFamily="34" charset="0"/>
              </a:rPr>
              <a:t>Online reader - PDF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864" y="1324764"/>
            <a:ext cx="43101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Based om commercial product pspdfkit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Both server and JS-client with out of the box support for commenting and annotations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Benefit</a:t>
            </a:r>
            <a:r>
              <a:rPr lang="en-GB" dirty="0"/>
              <a:t>: Fast way of delivering pdf-support, which is crucial for start-up as a large portion of backlog is pdf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Challenge</a:t>
            </a:r>
            <a:r>
              <a:rPr lang="en-GB" dirty="0"/>
              <a:t>: Ensure a consistent user experience across EPUB and PDF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2315591-A150-064F-8F5E-E81143A917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88" y="114252"/>
            <a:ext cx="4216379" cy="4178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0E6A96-DD67-D54A-8F24-ED94A4F08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4581128"/>
            <a:ext cx="1535832" cy="172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6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okbasenLogo_B_RGB_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8640"/>
            <a:ext cx="2032604" cy="57637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44624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rgbClr val="17698F"/>
                </a:solidFill>
                <a:latin typeface="Arial" pitchFamily="34" charset="0"/>
                <a:cs typeface="Arial" pitchFamily="34" charset="0"/>
              </a:rPr>
              <a:t>R2 reader for web – key challenges (subjective)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864" y="1324764"/>
            <a:ext cx="80032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en-GB" dirty="0"/>
              <a:t>Not a real component, always implemented as an integral part of an app, instead of a reusable component. </a:t>
            </a:r>
          </a:p>
          <a:p>
            <a:pPr marL="742950" lvl="1" indent="-285750">
              <a:buFontTx/>
              <a:buChar char="-"/>
            </a:pPr>
            <a:endParaRPr lang="en-GB" dirty="0"/>
          </a:p>
          <a:p>
            <a:pPr marL="742950" lvl="1" indent="-285750">
              <a:buFontTx/>
              <a:buChar char="-"/>
            </a:pPr>
            <a:r>
              <a:rPr lang="en-GB" dirty="0"/>
              <a:t>Consequence is:</a:t>
            </a:r>
          </a:p>
          <a:p>
            <a:pPr marL="1200150" lvl="2" indent="-285750">
              <a:buFontTx/>
              <a:buChar char="-"/>
            </a:pPr>
            <a:r>
              <a:rPr lang="en-GB" dirty="0"/>
              <a:t>Even small changes or even UX modifications causes changes to the r2 source code</a:t>
            </a:r>
          </a:p>
          <a:p>
            <a:pPr marL="1200150" lvl="2" indent="-285750">
              <a:buFontTx/>
              <a:buChar char="-"/>
            </a:pPr>
            <a:r>
              <a:rPr lang="en-GB" dirty="0"/>
              <a:t>Making the reader hard to reuse across multiple applications</a:t>
            </a:r>
          </a:p>
          <a:p>
            <a:pPr marL="1200150" lvl="2" indent="-285750">
              <a:buFontTx/>
              <a:buChar char="-"/>
            </a:pPr>
            <a:r>
              <a:rPr lang="en-GB" dirty="0"/>
              <a:t>Making it hard to have r2 reader as an active open source project</a:t>
            </a:r>
          </a:p>
          <a:p>
            <a:pPr marL="742950" lvl="1" indent="-285750">
              <a:buFontTx/>
              <a:buChar char="-"/>
            </a:pPr>
            <a:endParaRPr lang="en-GB" dirty="0"/>
          </a:p>
          <a:p>
            <a:pPr marL="742950" lvl="1" indent="-285750">
              <a:buFontTx/>
              <a:buChar char="-"/>
            </a:pPr>
            <a:r>
              <a:rPr lang="en-GB" dirty="0"/>
              <a:t>To fix this for allvit we needed:</a:t>
            </a:r>
          </a:p>
          <a:p>
            <a:pPr marL="1200150" lvl="2" indent="-285750">
              <a:buFontTx/>
              <a:buChar char="-"/>
            </a:pPr>
            <a:r>
              <a:rPr lang="en-GB" dirty="0"/>
              <a:t>Clear APIs how to the application should interact with the reader</a:t>
            </a:r>
          </a:p>
          <a:p>
            <a:pPr marL="1200150" lvl="2" indent="-285750">
              <a:buFontTx/>
              <a:buChar char="-"/>
            </a:pPr>
            <a:r>
              <a:rPr lang="en-GB" dirty="0"/>
              <a:t>Handling the reader as a dependency with versioning integrated into a larger build process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4509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okbasenLogo_B_RGB_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8640"/>
            <a:ext cx="2032604" cy="57637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44624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rgbClr val="17698F"/>
                </a:solidFill>
                <a:latin typeface="Arial" pitchFamily="34" charset="0"/>
                <a:cs typeface="Arial" pitchFamily="34" charset="0"/>
              </a:rPr>
              <a:t>R2 – reader what have we done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864" y="908720"/>
            <a:ext cx="800323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Features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Highlights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Timeline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Locator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Usage of Webpub manifest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Single iframe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Bookmarks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User settings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Architecture 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Added APIs for the interaction between the allvit react app and the reader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Setup a separate build pipeline for the reader, producing an NPM package which is then a dependency in allvit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UI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Moved all UI out of the reader into react.js, and then use APIs to interact with the reader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Benefits: reusable components across the application and also between EPUB and PDF reader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Consistent look and feel, using the same design system as the application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7038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okbasenLogo_B_RGB_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8640"/>
            <a:ext cx="2032604" cy="57637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44624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rgbClr val="17698F"/>
                </a:solidFill>
                <a:latin typeface="Arial" pitchFamily="34" charset="0"/>
                <a:cs typeface="Arial" pitchFamily="34" charset="0"/>
              </a:rPr>
              <a:t>Reader implementation</a:t>
            </a:r>
          </a:p>
        </p:txBody>
      </p:sp>
      <p:pic>
        <p:nvPicPr>
          <p:cNvPr id="3078" name="Picture 6" descr="https://documents.lucidchart.com/documents/b57c93ba-cc74-43cb-a13c-60446297ffa3/pages/0_0?a=672&amp;x=57&amp;y=847&amp;w=1193&amp;h=716&amp;store=1&amp;accept=image%2F*&amp;auth=LCA%203f36ef30da0b6562d8ae13da8d897ba0ba8b0d75-ts%3D1561300223">
            <a:extLst>
              <a:ext uri="{FF2B5EF4-FFF2-40B4-BE49-F238E27FC236}">
                <a16:creationId xmlns:a16="http://schemas.microsoft.com/office/drawing/2014/main" id="{710DC753-2944-7A48-AA27-9943C84C1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" y="943852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207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okbasenLogo_B_RGB_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8640"/>
            <a:ext cx="2032604" cy="57637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44624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rgbClr val="17698F"/>
                </a:solidFill>
                <a:latin typeface="Arial" pitchFamily="34" charset="0"/>
                <a:cs typeface="Arial" pitchFamily="34" charset="0"/>
              </a:rPr>
              <a:t>Demo and stuff</a:t>
            </a:r>
          </a:p>
        </p:txBody>
      </p:sp>
      <p:pic>
        <p:nvPicPr>
          <p:cNvPr id="5" name="Picture 4" descr="A picture containing person, indoor, man&#10;&#10;Description automatically generated">
            <a:extLst>
              <a:ext uri="{FF2B5EF4-FFF2-40B4-BE49-F238E27FC236}">
                <a16:creationId xmlns:a16="http://schemas.microsoft.com/office/drawing/2014/main" id="{7C6DC080-6298-E548-AD6C-1147225FD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86"/>
            <a:ext cx="9144000" cy="654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71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okbasenLogo_B_RGB_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8640"/>
            <a:ext cx="2032604" cy="57637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44624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rgbClr val="17698F"/>
                </a:solidFill>
                <a:latin typeface="Arial" pitchFamily="34" charset="0"/>
                <a:cs typeface="Arial" pitchFamily="34" charset="0"/>
              </a:rPr>
              <a:t>allvit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5B7B72-73E4-B240-8F07-6D1696E83D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968"/>
            <a:ext cx="9144000" cy="434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42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okbasenLogo_B_RGB_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8640"/>
            <a:ext cx="2032604" cy="57637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44624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rgbClr val="17698F"/>
                </a:solidFill>
                <a:latin typeface="Arial" pitchFamily="34" charset="0"/>
                <a:cs typeface="Arial" pitchFamily="34" charset="0"/>
              </a:rPr>
              <a:t>allvit</a:t>
            </a: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D458AFE-01FD-B74F-A904-E76E9FBE7D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250"/>
            <a:ext cx="9144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63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okbasenLogo_B_RGB_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8640"/>
            <a:ext cx="2032604" cy="57637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44624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rgbClr val="17698F"/>
                </a:solidFill>
                <a:latin typeface="Arial" pitchFamily="34" charset="0"/>
                <a:cs typeface="Arial" pitchFamily="34" charset="0"/>
              </a:rPr>
              <a:t>allvit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1F5E9A-DE1B-6C4D-A24E-222CC16026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155"/>
            <a:ext cx="9144000" cy="432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29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okbasenLogo_B_RGB_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8640"/>
            <a:ext cx="2032604" cy="57637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44624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rgbClr val="17698F"/>
                </a:solidFill>
                <a:latin typeface="Arial" pitchFamily="34" charset="0"/>
                <a:cs typeface="Arial" pitchFamily="34" charset="0"/>
              </a:rPr>
              <a:t>allvit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4D0116-2EBB-7546-B00C-4FB51E3B59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900"/>
            <a:ext cx="9067297" cy="435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18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okbasenLogo_B_RGB_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8640"/>
            <a:ext cx="2032604" cy="57637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44624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rgbClr val="17698F"/>
                </a:solidFill>
                <a:latin typeface="Arial" pitchFamily="34" charset="0"/>
                <a:cs typeface="Arial" pitchFamily="34" charset="0"/>
              </a:rPr>
              <a:t>Why allvit?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68863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Currently there are very few digital academic text books in Norwegian</a:t>
            </a:r>
          </a:p>
          <a:p>
            <a:endParaRPr lang="en-GB" dirty="0"/>
          </a:p>
          <a:p>
            <a:r>
              <a:rPr lang="en-GB" dirty="0"/>
              <a:t>No digital alternative for students that have Norwegian titles on their curriculum</a:t>
            </a:r>
          </a:p>
          <a:p>
            <a:endParaRPr lang="en-GB" dirty="0"/>
          </a:p>
          <a:p>
            <a:r>
              <a:rPr lang="en-GB" dirty="0"/>
              <a:t>International content is dominated by the large actors</a:t>
            </a:r>
          </a:p>
          <a:p>
            <a:endParaRPr lang="en-GB" dirty="0"/>
          </a:p>
          <a:p>
            <a:r>
              <a:rPr lang="en-GB" dirty="0"/>
              <a:t>Push from Academic libraries and Ministry of Education to digitalize higher education</a:t>
            </a:r>
          </a:p>
          <a:p>
            <a:endParaRPr lang="en-GB" dirty="0"/>
          </a:p>
          <a:p>
            <a:r>
              <a:rPr lang="en-GB" dirty="0"/>
              <a:t>No web-platform for eBooks in Norway, and no real support for advanced EPUB3 (native nor web). Retailer’s platforms not suitable for studying.</a:t>
            </a:r>
          </a:p>
          <a:p>
            <a:endParaRPr lang="en-GB" dirty="0"/>
          </a:p>
          <a:p>
            <a:endParaRPr lang="en-GB" dirty="0"/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5656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okbasenLogo_B_RGB_20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188640"/>
            <a:ext cx="2032604" cy="57637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44624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rgbClr val="17698F"/>
                </a:solidFill>
                <a:latin typeface="Arial" pitchFamily="34" charset="0"/>
                <a:cs typeface="Arial" pitchFamily="34" charset="0"/>
              </a:rPr>
              <a:t>Allvit – annotations video</a:t>
            </a:r>
          </a:p>
        </p:txBody>
      </p:sp>
      <p:pic>
        <p:nvPicPr>
          <p:cNvPr id="3" name="Online Media 2" descr="Allvit (1).mp4">
            <a:hlinkClick r:id="" action="ppaction://media"/>
            <a:extLst>
              <a:ext uri="{FF2B5EF4-FFF2-40B4-BE49-F238E27FC236}">
                <a16:creationId xmlns:a16="http://schemas.microsoft.com/office/drawing/2014/main" id="{C30FFC3A-F87E-2744-80CF-B7A1632AA8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47775"/>
            <a:ext cx="914400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6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okbasenLogo_B_RGB_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8640"/>
            <a:ext cx="2032604" cy="57637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44624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rgbClr val="17698F"/>
                </a:solidFill>
                <a:latin typeface="Arial" pitchFamily="34" charset="0"/>
                <a:cs typeface="Arial" pitchFamily="34" charset="0"/>
              </a:rPr>
              <a:t>Allvit - The future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864" y="1324764"/>
            <a:ext cx="80032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Launching for students in August 2019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Start native projects based on R2 native SDKs (release January 2020)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This will use LCP for DRM, first initiative to start using LCP in Norway and a future potential for retailers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Expand market for platform to public libraries on a separate brand 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Increases potential use base to 2M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R2 improvements can be contributed back to readium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6197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okbasenLogo_B_RGB_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8640"/>
            <a:ext cx="2032604" cy="57637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44624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rgbClr val="17698F"/>
                </a:solidFill>
                <a:latin typeface="Arial" pitchFamily="34" charset="0"/>
                <a:cs typeface="Arial" pitchFamily="34" charset="0"/>
              </a:rPr>
              <a:t>Bokbasen’s position to build allvit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864" y="1324764"/>
            <a:ext cx="84249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Owned by the largest publishers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But open for all on equal commercial terms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Active in international forums related to digital publishing and supply chain standards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CEO Bente Franck-Sætervoll is on the board for EDRLab and Readium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Our Product Manager for Metadata is chair of Editeur’s ONIX committee and active member in the Thema committee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CTO, Ketil Stadskleiv is member of the Editeur’s EDItX steering committee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Active in national committees for </a:t>
            </a:r>
            <a:r>
              <a:rPr lang="en-GB" dirty="0" err="1"/>
              <a:t>catalogisation</a:t>
            </a:r>
            <a:r>
              <a:rPr lang="en-GB" dirty="0"/>
              <a:t> with the National Library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Bokbasen owns (and builds) the main metadata database for Norwegian publishers, retailers and libraries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Is the distribution central for all eBooks and digital audio books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So we have the files for all publications on our platform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Has the largest backend system for lending management of eBooks and digital audio books to libraries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0461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okbasenLogo_B_RGB_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8640"/>
            <a:ext cx="2032604" cy="57637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44624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rgbClr val="17698F"/>
                </a:solidFill>
                <a:latin typeface="Arial" pitchFamily="34" charset="0"/>
                <a:cs typeface="Arial" pitchFamily="34" charset="0"/>
              </a:rPr>
              <a:t>Allvit – Business model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864" y="1324764"/>
            <a:ext cx="84249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We are NOT a retailer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All transactions are formally between publisher and consumer/library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Allvit is the the platform that enables the transaction and where the user consumes the product</a:t>
            </a:r>
          </a:p>
          <a:p>
            <a:pPr marL="285750" indent="-285750">
              <a:buFontTx/>
              <a:buChar char="-"/>
            </a:pPr>
            <a:r>
              <a:rPr lang="en-GB" dirty="0"/>
              <a:t>Direct sales to student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Life long licenses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Also time limited licenses (6, 12 months)</a:t>
            </a:r>
          </a:p>
          <a:p>
            <a:pPr marL="285750" indent="-285750">
              <a:buFontTx/>
              <a:buChar char="-"/>
            </a:pPr>
            <a:r>
              <a:rPr lang="en-GB" dirty="0"/>
              <a:t>Library sales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Separate platform for libraries to buy licenses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Flexible (too flexible?) licensing models </a:t>
            </a:r>
          </a:p>
          <a:p>
            <a:pPr marL="1200150" lvl="2" indent="-285750">
              <a:buFontTx/>
              <a:buChar char="-"/>
            </a:pPr>
            <a:r>
              <a:rPr lang="en-GB" dirty="0"/>
              <a:t>1 year, lifetime, packages, pay per loan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When a library buys a license, the product is made available for the student for free through allvit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C3A1FD-B2E2-E54C-8C25-8CD5D9FC62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718504"/>
            <a:ext cx="6300192" cy="195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40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okbasenLogo_B_RGB_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8640"/>
            <a:ext cx="2032604" cy="57637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44624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rgbClr val="17698F"/>
                </a:solidFill>
                <a:latin typeface="Arial" pitchFamily="34" charset="0"/>
                <a:cs typeface="Arial" pitchFamily="34" charset="0"/>
              </a:rPr>
              <a:t>Building allvit – selecting the first platform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588" y="1047765"/>
            <a:ext cx="84432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The publishers needed allvit to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Be accessible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Support lending from libraries, buying and renting 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Support PDF (significant backlog), EPUB 2/3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Be a platform where students can work, comment and share information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Platform for future business models (subscriptions??)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Satisfactory piracy protection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154815DA-2E12-5B4D-972A-F14A911CA8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3669558"/>
              </p:ext>
            </p:extLst>
          </p:nvPr>
        </p:nvGraphicFramePr>
        <p:xfrm>
          <a:off x="5364088" y="3501008"/>
          <a:ext cx="3735421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5">
            <a:extLst>
              <a:ext uri="{FF2B5EF4-FFF2-40B4-BE49-F238E27FC236}">
                <a16:creationId xmlns:a16="http://schemas.microsoft.com/office/drawing/2014/main" id="{4FB30D3E-3A8E-4253-9541-17C8CBE5BFEE}"/>
              </a:ext>
            </a:extLst>
          </p:cNvPr>
          <p:cNvSpPr txBox="1"/>
          <p:nvPr/>
        </p:nvSpPr>
        <p:spPr>
          <a:xfrm>
            <a:off x="243588" y="4043333"/>
            <a:ext cx="51055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Why a web platform?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Only capacity to build for one platform in phase 1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We had a theory that desktop/browser is the dominant platform for study work, confirmed through survey</a:t>
            </a:r>
          </a:p>
        </p:txBody>
      </p:sp>
    </p:spTree>
    <p:extLst>
      <p:ext uri="{BB962C8B-B14F-4D97-AF65-F5344CB8AC3E}">
        <p14:creationId xmlns:p14="http://schemas.microsoft.com/office/powerpoint/2010/main" val="4257357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okbasenLogo_B_RGB_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8640"/>
            <a:ext cx="2032604" cy="57637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44624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rgbClr val="17698F"/>
                </a:solidFill>
                <a:latin typeface="Arial" pitchFamily="34" charset="0"/>
                <a:cs typeface="Arial" pitchFamily="34" charset="0"/>
              </a:rPr>
              <a:t>Allvit – How to build the platform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864" y="1324764"/>
            <a:ext cx="84249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Build an end-to-end ecosystem harvesting value from our existing services and the strength that we have both metadata and eBook files inhouse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Our link to Readium and EDRLab meant that it was natural to look into R2 for web 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Put together a team to do a POC in August 2019, starting to see how the ecosystem could look like and how the reader could work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Decided on a technology stack that seems to match requirements, existing skills and future needs well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Put up a team consisting of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2 full stack developers inhouse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External UX company (UX, graphical design)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Aferdita Muriqi as lead on the r2 reader implementation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3717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okbasenLogo_B_RGB_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8640"/>
            <a:ext cx="2032604" cy="57637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06179" y="49496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rgbClr val="17698F"/>
                </a:solidFill>
                <a:latin typeface="Arial" pitchFamily="34" charset="0"/>
                <a:cs typeface="Arial" pitchFamily="34" charset="0"/>
              </a:rPr>
              <a:t>Allvit – Technology stack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864" y="132476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1028" name="Picture 4" descr="https://documents.lucidchart.com/documents/b57c93ba-cc74-43cb-a13c-60446297ffa3/pages/0_0?a=311&amp;x=166&amp;y=177&amp;w=811&amp;h=595&amp;store=1&amp;accept=image%2F*&amp;auth=LCA%2045eb79ef6a3984197b0d0e9099c9fc3fc1d668cd-ts%3D1561030182">
            <a:extLst>
              <a:ext uri="{FF2B5EF4-FFF2-40B4-BE49-F238E27FC236}">
                <a16:creationId xmlns:a16="http://schemas.microsoft.com/office/drawing/2014/main" id="{C13DEA6D-0F6C-7A44-8A3D-1977C5C95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63" y="957657"/>
            <a:ext cx="6722938" cy="494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80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okbasenLogo_B_RGB_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8640"/>
            <a:ext cx="2032604" cy="57637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44624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rgbClr val="17698F"/>
                </a:solidFill>
                <a:latin typeface="Arial" pitchFamily="34" charset="0"/>
                <a:cs typeface="Arial" pitchFamily="34" charset="0"/>
              </a:rPr>
              <a:t>What are we building in allvit?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864" y="1324764"/>
            <a:ext cx="8424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Online discovery platform 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Processes for buying, payments (cards/mobile), and library lending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Full text search engine for all eBooks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Online reader for PDF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Online reader for EPUB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Readers must have the ability to: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Store bookmarks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Store highlights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Store comments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Reader settings (dark mode, fonts, size)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Share highlights and comments with other users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487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okbasenLogo_B_RGB_20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188640"/>
            <a:ext cx="2032604" cy="57637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44624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rgbClr val="17698F"/>
                </a:solidFill>
                <a:latin typeface="Arial" pitchFamily="34" charset="0"/>
                <a:cs typeface="Arial" pitchFamily="34" charset="0"/>
              </a:rPr>
              <a:t>What are we building in allvit? – full text search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864" y="1324764"/>
            <a:ext cx="84249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Allvit gives you the opportunity to do full text search across the entire catalogue as a part of the discovery process</a:t>
            </a:r>
          </a:p>
          <a:p>
            <a:pPr marL="285750" indent="-285750">
              <a:buFontTx/>
              <a:buChar char="-"/>
            </a:pPr>
            <a:r>
              <a:rPr lang="en-GB" dirty="0"/>
              <a:t>The discovery here is a bi-product of that we needed full text search in the backend to support search in individual books (as we do not have the entire book in the browser)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8" name="Online Media 7" descr="Allvit">
            <a:hlinkClick r:id="" action="ppaction://media"/>
            <a:extLst>
              <a:ext uri="{FF2B5EF4-FFF2-40B4-BE49-F238E27FC236}">
                <a16:creationId xmlns:a16="http://schemas.microsoft.com/office/drawing/2014/main" id="{1B23B778-B249-674A-99ED-F93EEDF97D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9672" y="2504947"/>
            <a:ext cx="5328592" cy="377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5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Egendefin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698F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14279</TotalTime>
  <Words>1113</Words>
  <Application>Microsoft Office PowerPoint</Application>
  <PresentationFormat>Skjermfremvisning (4:3)</PresentationFormat>
  <Paragraphs>179</Paragraphs>
  <Slides>21</Slides>
  <Notes>21</Notes>
  <HiddenSlides>0</HiddenSlides>
  <MMClips>2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Office-tema</vt:lpstr>
      <vt:lpstr>PowerPoint-presentasjon</vt:lpstr>
      <vt:lpstr>Why allvit?</vt:lpstr>
      <vt:lpstr>Bokbasen’s position to build allvit</vt:lpstr>
      <vt:lpstr>Allvit – Business model</vt:lpstr>
      <vt:lpstr>Building allvit – selecting the first platform</vt:lpstr>
      <vt:lpstr>Allvit – How to build the platform</vt:lpstr>
      <vt:lpstr>Allvit – Technology stack</vt:lpstr>
      <vt:lpstr>What are we building in allvit?</vt:lpstr>
      <vt:lpstr>What are we building in allvit? – full text search</vt:lpstr>
      <vt:lpstr>How do we do full text?</vt:lpstr>
      <vt:lpstr>Online reader - PDF</vt:lpstr>
      <vt:lpstr>R2 reader for web – key challenges (subjective)</vt:lpstr>
      <vt:lpstr>R2 – reader what have we done</vt:lpstr>
      <vt:lpstr>Reader implementation</vt:lpstr>
      <vt:lpstr>Demo and stuff</vt:lpstr>
      <vt:lpstr>allvit</vt:lpstr>
      <vt:lpstr>allvit</vt:lpstr>
      <vt:lpstr>allvit</vt:lpstr>
      <vt:lpstr>allvit</vt:lpstr>
      <vt:lpstr>Allvit – annotations video</vt:lpstr>
      <vt:lpstr>Allvit - The future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ashildhaarr</dc:creator>
  <cp:lastModifiedBy>Bente Franck-Sætervoll</cp:lastModifiedBy>
  <cp:revision>549</cp:revision>
  <cp:lastPrinted>2015-09-08T10:55:11Z</cp:lastPrinted>
  <dcterms:created xsi:type="dcterms:W3CDTF">2014-07-04T08:51:52Z</dcterms:created>
  <dcterms:modified xsi:type="dcterms:W3CDTF">2019-06-24T14:26:53Z</dcterms:modified>
</cp:coreProperties>
</file>