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76" r:id="rId4"/>
    <p:sldId id="273" r:id="rId5"/>
    <p:sldId id="259" r:id="rId6"/>
    <p:sldId id="274" r:id="rId7"/>
    <p:sldId id="277" r:id="rId8"/>
    <p:sldId id="258" r:id="rId9"/>
    <p:sldId id="275" r:id="rId10"/>
    <p:sldId id="271" r:id="rId11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14" autoAdjust="0"/>
  </p:normalViewPr>
  <p:slideViewPr>
    <p:cSldViewPr>
      <p:cViewPr>
        <p:scale>
          <a:sx n="100" d="100"/>
          <a:sy n="100" d="100"/>
        </p:scale>
        <p:origin x="-1860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2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60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2" y="943160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3CF3E4-A518-4227-8574-534190893F0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51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1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60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60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F20A3A-80E1-4D91-8490-6FD70E0C8E5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28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smtClean="0"/>
              <a:t>Vladimir</a:t>
            </a:r>
            <a:r>
              <a:rPr lang="fr-FR" smtClean="0"/>
              <a:t>: Présentation </a:t>
            </a:r>
            <a:r>
              <a:rPr lang="fr-FR" dirty="0" smtClean="0"/>
              <a:t>des intervenants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0A3A-80E1-4D91-8490-6FD70E0C8E5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80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0A3A-80E1-4D91-8490-6FD70E0C8E5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9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fr-FR" b="1" smtClean="0"/>
              <a:t>Vladimir</a:t>
            </a:r>
            <a:r>
              <a:rPr lang="fr-FR" smtClean="0"/>
              <a:t>: présentation du plan de notre intervention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0A3A-80E1-4D91-8490-6FD70E0C8E5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09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fr-FR" b="1" baseline="0" dirty="0" smtClean="0"/>
              <a:t>Vladimir 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Gallica</a:t>
            </a:r>
            <a:r>
              <a:rPr lang="fr-FR" baseline="0" dirty="0" smtClean="0"/>
              <a:t> est la bibliothèque numérique de la </a:t>
            </a:r>
            <a:r>
              <a:rPr lang="fr-FR" baseline="0" dirty="0" err="1" smtClean="0"/>
              <a:t>BnF</a:t>
            </a:r>
            <a:r>
              <a:rPr lang="fr-FR" baseline="0" dirty="0" smtClean="0"/>
              <a:t>, lancée en 1997 et plusieurs fois refondue depuis. Elle compte aujourd’hui </a:t>
            </a:r>
            <a:r>
              <a:rPr lang="fr-FR" i="1" baseline="0" dirty="0" smtClean="0">
                <a:solidFill>
                  <a:srgbClr val="FF0000"/>
                </a:solidFill>
              </a:rPr>
              <a:t>5 266 485 </a:t>
            </a:r>
            <a:r>
              <a:rPr lang="fr-FR" baseline="0" dirty="0" smtClean="0"/>
              <a:t>documents de tous types : livres, revues, photographies, estampes, cartes, objets, vidéos, son…</a:t>
            </a:r>
          </a:p>
          <a:p>
            <a:pPr defTabSz="921167">
              <a:defRPr/>
            </a:pPr>
            <a:r>
              <a:rPr lang="fr-FR" baseline="0" dirty="0" smtClean="0"/>
              <a:t>S’agissant du livre, historiquement, les collections de </a:t>
            </a:r>
            <a:r>
              <a:rPr lang="fr-FR" baseline="0" dirty="0" err="1" smtClean="0"/>
              <a:t>Gallica</a:t>
            </a:r>
            <a:r>
              <a:rPr lang="fr-FR" baseline="0" dirty="0" smtClean="0"/>
              <a:t> sont issues de la numérisation en mode « image » et de l’</a:t>
            </a:r>
            <a:r>
              <a:rPr lang="fr-FR" baseline="0" dirty="0" err="1" smtClean="0"/>
              <a:t>OCRisation</a:t>
            </a:r>
            <a:r>
              <a:rPr lang="fr-FR" baseline="0" dirty="0" smtClean="0"/>
              <a:t> des ouvrages des collections de la </a:t>
            </a:r>
            <a:r>
              <a:rPr lang="fr-FR" baseline="0" dirty="0" err="1" smtClean="0"/>
              <a:t>BnF</a:t>
            </a:r>
            <a:r>
              <a:rPr lang="fr-FR" baseline="0" dirty="0" smtClean="0"/>
              <a:t> et de ses partenaires (</a:t>
            </a:r>
            <a:r>
              <a:rPr lang="fr-FR" baseline="0" dirty="0" err="1" smtClean="0"/>
              <a:t>Gallica</a:t>
            </a:r>
            <a:r>
              <a:rPr lang="fr-FR" baseline="0" dirty="0" smtClean="0"/>
              <a:t> est une bibliothèque numérique collective, avec près de 400 partenaires qui contribuent en apportant leurs collections numérisées). La </a:t>
            </a:r>
            <a:r>
              <a:rPr lang="fr-FR" baseline="0" dirty="0" err="1" smtClean="0"/>
              <a:t>BnF</a:t>
            </a:r>
            <a:r>
              <a:rPr lang="fr-FR" baseline="0" dirty="0" smtClean="0"/>
              <a:t> a également produit </a:t>
            </a:r>
            <a:r>
              <a:rPr lang="fr-FR"/>
              <a:t>4300 </a:t>
            </a:r>
            <a:r>
              <a:rPr lang="fr-FR" baseline="0" smtClean="0"/>
              <a:t>epubs </a:t>
            </a:r>
            <a:r>
              <a:rPr lang="fr-FR"/>
              <a:t>patrimoniaux </a:t>
            </a:r>
            <a:r>
              <a:rPr lang="fr-FR" baseline="0" smtClean="0"/>
              <a:t>qui </a:t>
            </a:r>
            <a:r>
              <a:rPr lang="fr-FR" baseline="0" dirty="0" smtClean="0"/>
              <a:t>sont des versions haute qualité de ces ouvrages </a:t>
            </a:r>
            <a:r>
              <a:rPr lang="fr-FR" baseline="0" dirty="0" err="1" smtClean="0"/>
              <a:t>OCRisés</a:t>
            </a:r>
            <a:r>
              <a:rPr lang="fr-FR" baseline="0" dirty="0" smtClean="0"/>
              <a:t>.</a:t>
            </a:r>
          </a:p>
          <a:p>
            <a:pPr defTabSz="921167">
              <a:defRPr/>
            </a:pPr>
            <a:r>
              <a:rPr lang="fr-FR" baseline="0" dirty="0" smtClean="0"/>
              <a:t>La plupart de ces documents sont libres de droits et consultables en ligne, mais il existe également une déclinaison « intra-muros » de </a:t>
            </a:r>
            <a:r>
              <a:rPr lang="fr-FR" baseline="0" dirty="0" err="1" smtClean="0"/>
              <a:t>Gallica</a:t>
            </a:r>
            <a:r>
              <a:rPr lang="fr-FR" baseline="0" dirty="0" smtClean="0"/>
              <a:t> qui permet de présenter dans les emprises de la </a:t>
            </a:r>
            <a:r>
              <a:rPr lang="fr-FR" baseline="0" dirty="0" err="1" smtClean="0"/>
              <a:t>BnF</a:t>
            </a:r>
            <a:r>
              <a:rPr lang="fr-FR" baseline="0" dirty="0" smtClean="0"/>
              <a:t> des documents sous droit, en vertus d’accords </a:t>
            </a:r>
            <a:r>
              <a:rPr lang="fr-FR" baseline="0" smtClean="0"/>
              <a:t>contractuels principalement – numérisation dans le cadre de ReLire notamment.</a:t>
            </a:r>
            <a:endParaRPr lang="fr-FR" baseline="0" dirty="0" smtClean="0"/>
          </a:p>
          <a:p>
            <a:pPr defTabSz="921167">
              <a:defRPr/>
            </a:pPr>
            <a:r>
              <a:rPr lang="fr-FR" i="0" baseline="0" dirty="0" smtClean="0"/>
              <a:t>Depuis cette année, des </a:t>
            </a:r>
            <a:r>
              <a:rPr lang="fr-FR" i="0" baseline="0" dirty="0" err="1" smtClean="0"/>
              <a:t>epubs</a:t>
            </a:r>
            <a:r>
              <a:rPr lang="fr-FR" i="0" baseline="0" dirty="0" smtClean="0"/>
              <a:t> issus de l’édition font leur entrée dans </a:t>
            </a:r>
            <a:r>
              <a:rPr lang="fr-FR" i="0" baseline="0" dirty="0" err="1" smtClean="0"/>
              <a:t>Gallica</a:t>
            </a:r>
            <a:r>
              <a:rPr lang="fr-FR" i="0" baseline="0" dirty="0" smtClean="0"/>
              <a:t> </a:t>
            </a:r>
            <a:r>
              <a:rPr lang="fr-FR" i="0" baseline="0" smtClean="0"/>
              <a:t>intra muros : c’est le début du DL du livre numérique.</a:t>
            </a:r>
            <a:endParaRPr lang="fr-FR" i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0A3A-80E1-4D91-8490-6FD70E0C8E5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14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fr-FR" b="1" baseline="0" dirty="0" smtClean="0"/>
              <a:t>Vladimir : </a:t>
            </a:r>
            <a:r>
              <a:rPr lang="fr-FR" b="0" baseline="0" dirty="0" err="1" smtClean="0"/>
              <a:t>Gallica</a:t>
            </a:r>
            <a:r>
              <a:rPr lang="fr-FR" b="0" baseline="0" dirty="0" smtClean="0"/>
              <a:t> existe également en version «</a:t>
            </a:r>
            <a:r>
              <a:rPr lang="fr-FR" b="0" baseline="0" smtClean="0"/>
              <a:t> marque-blanche » : cela permet à des partenaires de bénéficier du savoir-faire, des outils et de l’infrastrcture créés par la BnF. Gallica marque blanche est un dispositif qui permet à une bibliothèque partenaire de créer une bibliothèque numérique à ses couleurs, en s’appuyant sur l’infrastructure de Gallica. Les marques blanches actuelles sont notamment : Numistral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Rotomagus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Numba</a:t>
            </a:r>
            <a:r>
              <a:rPr lang="fr-FR" b="0" baseline="0" dirty="0" smtClean="0"/>
              <a:t> (CIRAD), la bibliothèque francophone numérique, La grande collecte, la bibliothèque diplomatique numérique et enfin France Angleterre Manuscrits Médiévaux entre 700 et 1200 </a:t>
            </a:r>
          </a:p>
          <a:p>
            <a:pPr defTabSz="921167">
              <a:defRPr/>
            </a:pPr>
            <a:r>
              <a:rPr lang="fr-FR" b="0" baseline="0" dirty="0" smtClean="0"/>
              <a:t>L’une d’elles, « Manuscrits France-Angleterre 700-1200 », réalisée à l’occasion du projet </a:t>
            </a:r>
            <a:r>
              <a:rPr lang="fr-FR" b="0" baseline="0" dirty="0" err="1" smtClean="0"/>
              <a:t>Polonsky</a:t>
            </a:r>
            <a:r>
              <a:rPr lang="fr-FR" b="0" baseline="0" dirty="0" smtClean="0"/>
              <a:t> avec la BL et lancée en novembre 2018, utilise le protocole IIIF pour présenter dans un même site des manuscrits numérisés de la </a:t>
            </a:r>
            <a:r>
              <a:rPr lang="fr-FR" b="0" baseline="0" dirty="0" err="1" smtClean="0"/>
              <a:t>BnF</a:t>
            </a:r>
            <a:r>
              <a:rPr lang="fr-FR" b="0" baseline="0" dirty="0" smtClean="0"/>
              <a:t> et de la British Library. Mais Emmanuelle va à présent vous en dire plus sur ce protocole…</a:t>
            </a:r>
          </a:p>
          <a:p>
            <a:pPr defTabSz="921167">
              <a:defRPr/>
            </a:pPr>
            <a:endParaRPr lang="fr-FR" baseline="0" dirty="0" smtClean="0"/>
          </a:p>
          <a:p>
            <a:pPr defTabSz="921167"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0A3A-80E1-4D91-8490-6FD70E0C8E5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66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smtClean="0"/>
              <a:t>Emmanuelle </a:t>
            </a:r>
            <a:r>
              <a:rPr lang="fr-FR" smtClean="0"/>
              <a:t>: IIIF est une API</a:t>
            </a:r>
            <a:r>
              <a:rPr lang="fr-FR" baseline="0" smtClean="0"/>
              <a:t> qui </a:t>
            </a:r>
            <a:r>
              <a:rPr lang="fr-FR" smtClean="0"/>
              <a:t>permet </a:t>
            </a:r>
            <a:r>
              <a:rPr lang="fr-FR" dirty="0" smtClean="0"/>
              <a:t>à </a:t>
            </a:r>
            <a:r>
              <a:rPr lang="fr-FR" smtClean="0"/>
              <a:t>travers un </a:t>
            </a:r>
            <a:r>
              <a:rPr lang="fr-FR" dirty="0" smtClean="0"/>
              <a:t>seul et même outil de visualisation d’accéder à tout ou partie des images d’un document quelque soit la localisation de ce </a:t>
            </a:r>
            <a:r>
              <a:rPr lang="fr-FR" smtClean="0"/>
              <a:t>document.</a:t>
            </a:r>
          </a:p>
          <a:p>
            <a:r>
              <a:rPr lang="fr-FR" smtClean="0"/>
              <a:t>Membres</a:t>
            </a:r>
            <a:r>
              <a:rPr lang="fr-FR" baseline="0" smtClean="0"/>
              <a:t> fondateurs du consortium qui normalise cette API, nous avons commencé à l’implémenter dès 2015 pour permettre à nos partenaires comme Europeana de montrer la totalité de nos documents image sans avoir besoin de récupérer les fichiers eux-mêmes. À l’aide de paramètres simple, on peut faire appel au serveur pour récupérer une image ou une portion d’image et l’afficher dans son propre site.</a:t>
            </a:r>
          </a:p>
          <a:p>
            <a:r>
              <a:rPr lang="fr-FR" baseline="0" smtClean="0"/>
              <a:t>Pour les besoins du Hackathon 2017, l’API IIIF de Gallica a été documentée sur le site api.bnf.fr </a:t>
            </a:r>
          </a:p>
          <a:p>
            <a:endParaRPr lang="fr-FR" dirty="0" smtClean="0"/>
          </a:p>
          <a:p>
            <a:r>
              <a:rPr lang="fr-FR" dirty="0" smtClean="0"/>
              <a:t>Mais le plus simple, c’est que nous passions à la démonstration du site…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0A3A-80E1-4D91-8490-6FD70E0C8E5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48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(voir jeu de rôle)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0A3A-80E1-4D91-8490-6FD70E0C8E5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22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smtClean="0"/>
              <a:t>Emmanuelle </a:t>
            </a:r>
            <a:r>
              <a:rPr lang="fr-FR" smtClean="0"/>
              <a:t>:</a:t>
            </a:r>
            <a:r>
              <a:rPr lang="fr-FR" baseline="0" smtClean="0"/>
              <a:t> </a:t>
            </a:r>
          </a:p>
          <a:p>
            <a:pPr marL="172719" indent="-172719">
              <a:buFontTx/>
              <a:buChar char="-"/>
            </a:pPr>
            <a:r>
              <a:rPr lang="fr-FR" baseline="0" smtClean="0"/>
              <a:t>2 API : IIIF image et IIIF présentation</a:t>
            </a:r>
          </a:p>
          <a:p>
            <a:pPr marL="172719" indent="-172719">
              <a:buFontTx/>
              <a:buChar char="-"/>
            </a:pPr>
            <a:r>
              <a:rPr lang="fr-FR" baseline="0" smtClean="0"/>
              <a:t>Développements en cours : texte, audiovisuel</a:t>
            </a:r>
          </a:p>
          <a:p>
            <a:pPr marL="172719" indent="-172719">
              <a:buFontTx/>
              <a:buChar char="-"/>
            </a:pPr>
            <a:r>
              <a:rPr lang="fr-FR" baseline="0" smtClean="0"/>
              <a:t>S’appuie sur des standards du W3C ‘Json-LD, media fragment)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0A3A-80E1-4D91-8490-6FD70E0C8E5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484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smtClean="0"/>
              <a:t>Emmanuelle</a:t>
            </a:r>
            <a:r>
              <a:rPr lang="fr-FR" baseline="0" smtClean="0"/>
              <a:t> : la démo nous a permis de montrer que Mirador nous permet non seulement de visualiser à la fois les documents de la BnF et ceux de la BL, mais aussi de proposer des fonctions additionnelles.</a:t>
            </a:r>
          </a:p>
          <a:p>
            <a:r>
              <a:rPr lang="fr-FR" baseline="0" smtClean="0"/>
              <a:t>Dans la mesure où toutes les images de Gallica (5 millions de documents !) sont accessibles via le protocole IIIF, nous pouvons utiliser Mirador pour les visualiser. </a:t>
            </a:r>
          </a:p>
          <a:p>
            <a:r>
              <a:rPr lang="fr-FR" i="1" baseline="0" smtClean="0"/>
              <a:t>(pour le reste c’est écrit sur la diapo)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0A3A-80E1-4D91-8490-6FD70E0C8E5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8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67">
              <a:defRPr/>
            </a:pPr>
            <a:r>
              <a:rPr lang="fr-FR" b="1" baseline="0" dirty="0" smtClean="0"/>
              <a:t>Vladimir</a:t>
            </a:r>
            <a:r>
              <a:rPr lang="fr-FR" baseline="0" dirty="0" smtClean="0"/>
              <a:t>: Un </a:t>
            </a:r>
            <a:r>
              <a:rPr lang="fr-FR" baseline="0" dirty="0" err="1" smtClean="0"/>
              <a:t>visualiseur</a:t>
            </a:r>
            <a:r>
              <a:rPr lang="fr-FR" baseline="0" dirty="0" smtClean="0"/>
              <a:t> open source comme Mirador permet de bénéficier des développements réalisés par la </a:t>
            </a:r>
            <a:r>
              <a:rPr lang="fr-FR" baseline="0" smtClean="0"/>
              <a:t>communauté. Il </a:t>
            </a:r>
            <a:r>
              <a:rPr lang="fr-FR" baseline="0" dirty="0" smtClean="0"/>
              <a:t>devient très facile de créer sa propre bibliothèque numérique, en appelant les images IIIF disponibles sur d’autres serveurs et sans avoir besoin de redévelopper ex </a:t>
            </a:r>
            <a:r>
              <a:rPr lang="fr-FR" baseline="0" smtClean="0"/>
              <a:t>nihilo.</a:t>
            </a:r>
          </a:p>
          <a:p>
            <a:pPr defTabSz="921167">
              <a:defRPr/>
            </a:pPr>
            <a:r>
              <a:rPr lang="fr-FR" baseline="0" smtClean="0"/>
              <a:t>On peut comparer l’utilisation de Mirador pour IIIF à ce que fait Readium pour la communauté ePub : on mutualise (dans Readium à travers le SDK) les développements « cœur » d’infrastructure et on falicite la circulation des contenus en utilisant les standards, pour éviter à chaque acteur d’avoir à refaire des développements lourds.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0A3A-80E1-4D91-8490-6FD70E0C8E5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8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2FB-BC6A-4CE7-A69C-A86B7B9F04DB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301E-5D9B-4DFE-AC9A-26EDA31D9A5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32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51BA-021F-413C-BC9F-1D236E5E86B0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 smtClean="0"/>
          </a:p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265E-8361-4DD8-80A4-FB65E703FD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3670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8365-9C6A-4745-BA6C-D61766E9CC15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D84-5E67-49B6-A941-9B8211DEED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2192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29D9-CD36-4CBB-BB1A-3C094D4066E5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524C-F2E3-4718-8BF8-C18A8EAAC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97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253D-D756-408D-BA91-7C9D2C8E667F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1F3D-73B4-4410-A429-CA19E85260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8465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C9DF-C890-41A0-A065-753DB5C37933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FF03-FE8C-43AD-9DD2-FA57FCE129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2378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D818-0331-4965-9DB9-C38BFE29B52B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DB0C-9E0C-42A5-8183-597531CC5F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01562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F29-4B9F-47BC-925E-195A9E098D60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6B34-DC39-41F5-8698-822404F255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76164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9F0-2590-43F9-8623-80A02786ABF2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5B21-E74F-4676-829C-3659AC059F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8453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70CD-E015-443E-93F4-90DD2EE49756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6903-1939-4D2D-8C3A-F8E0D59710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886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300D-F062-40E7-B039-A8191F0AD56F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D040-CFAD-4DC2-B355-6B502EDA69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1294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536" y="187325"/>
            <a:ext cx="764319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099C-69E8-404D-9EC7-D222E7FD1094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Stéphane </a:t>
            </a:r>
            <a:r>
              <a:rPr lang="fr-FR" dirty="0" err="1" smtClean="0"/>
              <a:t>Pillorget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1888-420C-47F5-A0FD-687CADEA411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8" descr="Logo-BnF_2009-10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3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285750"/>
          </a:xfrm>
          <a:prstGeom prst="rect">
            <a:avLst/>
          </a:prstGeom>
          <a:noFill/>
          <a:ln>
            <a:noFill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53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manuscrits-france-angleterr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i.bnf.fr/api-iiif-de-recuperation-des-images-de-galli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scrits-france-angleterr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smtClean="0"/>
              <a:t>IIIF: the International Image Interoperability Framework</a:t>
            </a:r>
            <a:br>
              <a:rPr lang="fr-FR" sz="3600" smtClean="0"/>
            </a:br>
            <a:r>
              <a:rPr lang="fr-FR" sz="2800" smtClean="0"/>
              <a:t/>
            </a:r>
            <a:br>
              <a:rPr lang="fr-FR" sz="2800" smtClean="0"/>
            </a:br>
            <a:r>
              <a:rPr lang="en-US" sz="2800" smtClean="0"/>
              <a:t>Implementations, inspirations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24936" cy="1273696"/>
          </a:xfrm>
        </p:spPr>
        <p:txBody>
          <a:bodyPr>
            <a:normAutofit fontScale="92500" lnSpcReduction="10000"/>
          </a:bodyPr>
          <a:lstStyle/>
          <a:p>
            <a:endParaRPr lang="fr-FR" smtClean="0"/>
          </a:p>
          <a:p>
            <a:r>
              <a:rPr lang="fr-FR" sz="2400" smtClean="0"/>
              <a:t>Emmanuelle Bermès (BnF, dir. des services et des réseaux)</a:t>
            </a:r>
            <a:endParaRPr lang="fr-FR" sz="2400" dirty="0" smtClean="0"/>
          </a:p>
          <a:p>
            <a:r>
              <a:rPr lang="fr-FR" sz="2400" smtClean="0"/>
              <a:t>Vladimir Tybin (BnF, dép. du dépôt légal)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2FB-BC6A-4CE7-A69C-A86B7B9F04DB}" type="datetime4">
              <a:rPr lang="fr-FR" smtClean="0"/>
              <a:pPr/>
              <a:t>25 juin 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301E-5D9B-4DFE-AC9A-26EDA31D9A5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79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7325"/>
            <a:ext cx="6851104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Merci !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29D9-CD36-4CBB-BB1A-3C094D4066E5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524C-F2E3-4718-8BF8-C18A8EAAC471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122" name="Picture 2" descr="La Question : journal de la Torture, journal illustré hebdomadaire, abonnement avec prime, bureaux, 17 rue du Faubourg-Montmartre, àà Paris. : [affiche] / Yves &amp; Barret sc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607736" cy="51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9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pPr lvl="1"/>
            <a:r>
              <a:rPr lang="fr-FR" dirty="0" err="1" smtClean="0"/>
              <a:t>Gallica</a:t>
            </a:r>
            <a:r>
              <a:rPr lang="fr-FR" dirty="0" smtClean="0"/>
              <a:t> and </a:t>
            </a:r>
            <a:r>
              <a:rPr lang="fr-FR" dirty="0" err="1" smtClean="0"/>
              <a:t>Gallica</a:t>
            </a:r>
            <a:r>
              <a:rPr lang="fr-FR" dirty="0" smtClean="0"/>
              <a:t> « marque blanche »</a:t>
            </a:r>
          </a:p>
          <a:p>
            <a:pPr lvl="1"/>
            <a:r>
              <a:rPr lang="fr-FR" dirty="0" err="1" smtClean="0"/>
              <a:t>Why</a:t>
            </a:r>
            <a:r>
              <a:rPr lang="fr-FR" dirty="0" smtClean="0"/>
              <a:t> IIIF ?</a:t>
            </a:r>
          </a:p>
          <a:p>
            <a:r>
              <a:rPr lang="fr-FR" dirty="0" err="1" smtClean="0"/>
              <a:t>Demo</a:t>
            </a:r>
            <a:endParaRPr lang="fr-FR" dirty="0"/>
          </a:p>
          <a:p>
            <a:r>
              <a:rPr lang="fr-FR" dirty="0" err="1" smtClean="0"/>
              <a:t>Benefits</a:t>
            </a:r>
            <a:r>
              <a:rPr lang="fr-FR" dirty="0" smtClean="0"/>
              <a:t> and Future </a:t>
            </a:r>
            <a:r>
              <a:rPr lang="fr-FR" dirty="0"/>
              <a:t>prospects</a:t>
            </a:r>
          </a:p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29D9-CD36-4CBB-BB1A-3C094D4066E5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524C-F2E3-4718-8BF8-C18A8EAAC47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510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Gallica, the BnF ‘s digital library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[à compléter par Vladimir]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F29-4B9F-47BC-925E-195A9E098D60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6B34-DC39-41F5-8698-822404F2557F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3"/>
            <a:ext cx="504986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5378991" cy="318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347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Gallica</a:t>
            </a:r>
            <a:r>
              <a:rPr lang="fr-FR" dirty="0" smtClean="0"/>
              <a:t> « marque blanche »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29D9-CD36-4CBB-BB1A-3C094D4066E5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524C-F2E3-4718-8BF8-C18A8EAAC471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766622" cy="293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2316560"/>
            <a:ext cx="3669242" cy="26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26" y="4053161"/>
            <a:ext cx="324435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38" y="1772817"/>
            <a:ext cx="4556454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26788" y="5301208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hlinkClick r:id="rId7"/>
              </a:rPr>
              <a:t>https://</a:t>
            </a:r>
            <a:r>
              <a:rPr lang="fr-FR" smtClean="0">
                <a:hlinkClick r:id="rId7"/>
              </a:rPr>
              <a:t>manuscrits-france-angleterre.org</a:t>
            </a:r>
            <a:r>
              <a:rPr lang="fr-FR" smtClean="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90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7325"/>
            <a:ext cx="6851104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What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IIIF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4824536" cy="4525963"/>
          </a:xfrm>
        </p:spPr>
        <p:txBody>
          <a:bodyPr>
            <a:normAutofit fontScale="85000" lnSpcReduction="20000"/>
          </a:bodyPr>
          <a:lstStyle/>
          <a:p>
            <a:r>
              <a:rPr lang="fr-FR" sz="2800" smtClean="0"/>
              <a:t>What is IIIF ?</a:t>
            </a:r>
          </a:p>
          <a:p>
            <a:pPr lvl="1"/>
            <a:r>
              <a:rPr lang="fr-FR" sz="2400" smtClean="0"/>
              <a:t>An </a:t>
            </a:r>
            <a:r>
              <a:rPr lang="fr-FR" sz="2400"/>
              <a:t>international standard </a:t>
            </a:r>
            <a:r>
              <a:rPr lang="fr-FR" sz="2400" smtClean="0"/>
              <a:t>for digital images interoperability</a:t>
            </a:r>
            <a:endParaRPr lang="fr-FR" sz="2400" dirty="0" smtClean="0"/>
          </a:p>
          <a:p>
            <a:pPr lvl="1"/>
            <a:r>
              <a:rPr lang="fr-FR" sz="2400" smtClean="0"/>
              <a:t>A common viewer for files stored in 2 different institutions</a:t>
            </a:r>
            <a:endParaRPr lang="fr-FR" sz="2400" dirty="0" smtClean="0"/>
          </a:p>
          <a:p>
            <a:pPr lvl="1"/>
            <a:r>
              <a:rPr lang="fr-FR" sz="2400"/>
              <a:t>A</a:t>
            </a:r>
            <a:r>
              <a:rPr lang="fr-FR" sz="2400" smtClean="0"/>
              <a:t>n open source tool developed by the community : the Mirador Viewer</a:t>
            </a:r>
          </a:p>
          <a:p>
            <a:endParaRPr lang="fr-FR" sz="2800"/>
          </a:p>
          <a:p>
            <a:r>
              <a:rPr lang="fr-FR" sz="2800" smtClean="0"/>
              <a:t>Gallica : </a:t>
            </a:r>
          </a:p>
          <a:p>
            <a:pPr lvl="1"/>
            <a:r>
              <a:rPr lang="fr-FR" sz="2400" smtClean="0"/>
              <a:t>IIIF compliant (server) since 2015</a:t>
            </a:r>
          </a:p>
          <a:p>
            <a:pPr lvl="1"/>
            <a:r>
              <a:rPr lang="fr-FR" sz="2400" smtClean="0"/>
              <a:t>Uses IIIF internally to manage certain functions (zoom)</a:t>
            </a:r>
          </a:p>
          <a:p>
            <a:pPr lvl="1"/>
            <a:r>
              <a:rPr lang="fr-FR" sz="2400" smtClean="0"/>
              <a:t>Hackathon 2017: API documented </a:t>
            </a:r>
            <a:r>
              <a:rPr lang="fr-FR" sz="2400"/>
              <a:t>at </a:t>
            </a:r>
            <a:r>
              <a:rPr lang="fr-FR" sz="2400">
                <a:hlinkClick r:id="rId3"/>
              </a:rPr>
              <a:t>http://</a:t>
            </a:r>
            <a:r>
              <a:rPr lang="fr-FR" sz="2400" smtClean="0">
                <a:hlinkClick r:id="rId3"/>
              </a:rPr>
              <a:t>api.bnf.fr/api-iiif-de-recuperation-des-images-de-gallica</a:t>
            </a:r>
            <a:r>
              <a:rPr lang="fr-FR" sz="2400" smtClean="0"/>
              <a:t> 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29D9-CD36-4CBB-BB1A-3C094D4066E5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524C-F2E3-4718-8BF8-C18A8EAAC47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Organigramme : Disque magnétique 5"/>
          <p:cNvSpPr/>
          <p:nvPr/>
        </p:nvSpPr>
        <p:spPr>
          <a:xfrm>
            <a:off x="8142126" y="4435177"/>
            <a:ext cx="936104" cy="1368152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Entrepôt d’images 2</a:t>
            </a:r>
            <a:endParaRPr lang="fr-FR" sz="1200" dirty="0"/>
          </a:p>
        </p:txBody>
      </p:sp>
      <p:sp>
        <p:nvSpPr>
          <p:cNvPr id="7" name="Organigramme : Disque magnétique 6"/>
          <p:cNvSpPr/>
          <p:nvPr/>
        </p:nvSpPr>
        <p:spPr>
          <a:xfrm>
            <a:off x="5620705" y="4435177"/>
            <a:ext cx="936104" cy="13681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Entrepôt d’images 1</a:t>
            </a:r>
            <a:endParaRPr lang="fr-FR" sz="1200" dirty="0"/>
          </a:p>
        </p:txBody>
      </p:sp>
      <p:pic>
        <p:nvPicPr>
          <p:cNvPr id="8" name="Picture 2" descr="D:\dint139\Application Data\Microsoft\Internet Explorer\Fichiers Internet temporaires\Content.IE5\BEHD5I1K\detail-experience-utilisateur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en angle 9"/>
          <p:cNvCxnSpPr>
            <a:stCxn id="8" idx="2"/>
            <a:endCxn id="7" idx="4"/>
          </p:cNvCxnSpPr>
          <p:nvPr/>
        </p:nvCxnSpPr>
        <p:spPr>
          <a:xfrm rot="5400000">
            <a:off x="5817401" y="3448329"/>
            <a:ext cx="2410333" cy="9315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10"/>
          <p:cNvCxnSpPr>
            <a:stCxn id="8" idx="2"/>
            <a:endCxn id="6" idx="2"/>
          </p:cNvCxnSpPr>
          <p:nvPr/>
        </p:nvCxnSpPr>
        <p:spPr>
          <a:xfrm rot="16200000" flipH="1">
            <a:off x="6610059" y="3587185"/>
            <a:ext cx="2410333" cy="6538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rganigramme : Carte perforée 11"/>
          <p:cNvSpPr/>
          <p:nvPr/>
        </p:nvSpPr>
        <p:spPr>
          <a:xfrm>
            <a:off x="6705736" y="2959993"/>
            <a:ext cx="1440160" cy="57606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Outil de visualisation</a:t>
            </a:r>
            <a:endParaRPr lang="fr-FR" sz="1200" dirty="0"/>
          </a:p>
        </p:txBody>
      </p:sp>
      <p:sp>
        <p:nvSpPr>
          <p:cNvPr id="9" name="Organigramme : Données 8"/>
          <p:cNvSpPr/>
          <p:nvPr/>
        </p:nvSpPr>
        <p:spPr>
          <a:xfrm>
            <a:off x="5796136" y="3943299"/>
            <a:ext cx="3168352" cy="360040"/>
          </a:xfrm>
          <a:prstGeom prst="flowChartInputOutput">
            <a:avLst/>
          </a:prstGeom>
          <a:gradFill flip="none" rotWithShape="1">
            <a:gsLst>
              <a:gs pos="28000">
                <a:schemeClr val="accent1"/>
              </a:gs>
              <a:gs pos="50000">
                <a:schemeClr val="accent2">
                  <a:lumMod val="75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API IIIF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538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412775"/>
            <a:ext cx="4320480" cy="1362075"/>
          </a:xfrm>
        </p:spPr>
        <p:txBody>
          <a:bodyPr/>
          <a:lstStyle/>
          <a:p>
            <a:r>
              <a:rPr lang="fr-FR" dirty="0" err="1" smtClean="0"/>
              <a:t>Demo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4221088"/>
            <a:ext cx="7772400" cy="1500187"/>
          </a:xfrm>
        </p:spPr>
        <p:txBody>
          <a:bodyPr/>
          <a:lstStyle/>
          <a:p>
            <a:r>
              <a:rPr lang="fr-FR" dirty="0">
                <a:hlinkClick r:id="rId3"/>
              </a:rPr>
              <a:t>https</a:t>
            </a:r>
            <a:r>
              <a:rPr lang="fr-FR">
                <a:hlinkClick r:id="rId3"/>
              </a:rPr>
              <a:t>://</a:t>
            </a:r>
            <a:r>
              <a:rPr lang="fr-FR" smtClean="0">
                <a:hlinkClick r:id="rId3"/>
              </a:rPr>
              <a:t>manuscrits-france-angleterre.org</a:t>
            </a:r>
            <a:r>
              <a:rPr lang="fr-FR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253D-D756-408D-BA91-7C9D2C8E667F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1F3D-73B4-4410-A429-CA19E8526000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5"/>
            <a:ext cx="3418420" cy="430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908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7325"/>
            <a:ext cx="6851104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What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IIIF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29D9-CD36-4CBB-BB1A-3C094D4066E5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524C-F2E3-4718-8BF8-C18A8EAAC471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26" name="Picture 2" descr="Résultat de recherche d'images pour &quot;iiif canva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4" y="1167739"/>
            <a:ext cx="5184575" cy="38884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796136" y="2348880"/>
            <a:ext cx="2563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IIIF image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IIIF présentation API</a:t>
            </a:r>
            <a:endParaRPr lang="fr-FR"/>
          </a:p>
        </p:txBody>
      </p:sp>
      <p:pic>
        <p:nvPicPr>
          <p:cNvPr id="1028" name="Picture 4" descr="Résultat de recherche d'images pour &quot;iiif manifes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21670"/>
            <a:ext cx="4344591" cy="30979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13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/>
              <a:t>Benefits and Future </a:t>
            </a:r>
            <a:r>
              <a:rPr lang="fr-FR" sz="3200" smtClean="0"/>
              <a:t>prospects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880" y="1340768"/>
            <a:ext cx="4968552" cy="492941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fr-FR" smtClean="0"/>
              <a:t>IIIF, an interoperability standard that may deeply change the interoperability model of digital libraries</a:t>
            </a:r>
          </a:p>
          <a:p>
            <a:pPr lvl="1">
              <a:spcAft>
                <a:spcPts val="600"/>
              </a:spcAft>
            </a:pPr>
            <a:r>
              <a:rPr lang="fr-FR" smtClean="0"/>
              <a:t>Partners who have integrated their digitized material in Gallica can use Mirador or another viewer to integrate their own digitized document into their website or catalogue</a:t>
            </a:r>
          </a:p>
          <a:p>
            <a:pPr lvl="1">
              <a:spcAft>
                <a:spcPts val="600"/>
              </a:spcAft>
            </a:pPr>
            <a:r>
              <a:rPr lang="fr-FR" smtClean="0"/>
              <a:t>When Gallica only harvest metadata, we could also add a viewer (like in Europeana) so that the user can see the full document without having to go to another website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29D9-CD36-4CBB-BB1A-3C094D4066E5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524C-F2E3-4718-8BF8-C18A8EAAC471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344988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3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/>
              <a:t>Benefits and Future prospects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1626543"/>
            <a:ext cx="4968552" cy="492941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the community set up the IIIF </a:t>
            </a:r>
            <a:r>
              <a:rPr lang="en-US" dirty="0" smtClean="0"/>
              <a:t>consortium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Interoperability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open source </a:t>
            </a:r>
            <a:r>
              <a:rPr lang="en-US" dirty="0" smtClean="0"/>
              <a:t>ecosystem </a:t>
            </a:r>
            <a:r>
              <a:rPr lang="en-US" dirty="0"/>
              <a:t>around </a:t>
            </a:r>
            <a:r>
              <a:rPr lang="en-US" dirty="0" smtClean="0"/>
              <a:t>IIIF</a:t>
            </a:r>
          </a:p>
          <a:p>
            <a:pPr>
              <a:spcAft>
                <a:spcPts val="600"/>
              </a:spcAft>
            </a:pPr>
            <a:r>
              <a:rPr lang="en-US" dirty="0"/>
              <a:t>Perspectives for the </a:t>
            </a:r>
            <a:r>
              <a:rPr lang="en-US" dirty="0" err="1"/>
              <a:t>ebooks</a:t>
            </a:r>
            <a:r>
              <a:rPr lang="en-US" dirty="0"/>
              <a:t> environment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29D9-CD36-4CBB-BB1A-3C094D4066E5}" type="datetime4">
              <a:rPr lang="fr-FR" smtClean="0"/>
              <a:pPr/>
              <a:t>25 juin 2019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524C-F2E3-4718-8BF8-C18A8EAAC471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299085" cy="41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920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692</Words>
  <Application>Microsoft Office PowerPoint</Application>
  <PresentationFormat>Affichage à l'écran (4:3)</PresentationFormat>
  <Paragraphs>98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IIIF: the International Image Interoperability Framework  Implementations, inspirations</vt:lpstr>
      <vt:lpstr>Plan</vt:lpstr>
      <vt:lpstr>Gallica, the BnF ‘s digital library</vt:lpstr>
      <vt:lpstr>Gallica « marque blanche »</vt:lpstr>
      <vt:lpstr>What is IIIF ?</vt:lpstr>
      <vt:lpstr>Demo</vt:lpstr>
      <vt:lpstr>What is IIIF ?</vt:lpstr>
      <vt:lpstr>Benefits and Future prospects</vt:lpstr>
      <vt:lpstr>Benefits and Future prospects</vt:lpstr>
      <vt:lpstr>Merci !</vt:lpstr>
    </vt:vector>
  </TitlesOfParts>
  <Company>Bibliothèque  nationale de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IIIF à la BnF : le site web France et Angleterre, manuscrits médiévaux entre 700 et 1200</dc:title>
  <dc:creator>Vladimir TYBIN</dc:creator>
  <cp:lastModifiedBy>Emmanuelle BERMES</cp:lastModifiedBy>
  <cp:revision>552</cp:revision>
  <cp:lastPrinted>2019-06-25T14:50:57Z</cp:lastPrinted>
  <dcterms:created xsi:type="dcterms:W3CDTF">2006-05-26T13:40:10Z</dcterms:created>
  <dcterms:modified xsi:type="dcterms:W3CDTF">2019-06-25T14:52:29Z</dcterms:modified>
</cp:coreProperties>
</file>