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59" r:id="rId5"/>
    <p:sldId id="261" r:id="rId6"/>
    <p:sldId id="263" r:id="rId7"/>
    <p:sldId id="264" r:id="rId8"/>
    <p:sldId id="258" r:id="rId9"/>
    <p:sldId id="262" r:id="rId10"/>
    <p:sldId id="265" r:id="rId11"/>
    <p:sldId id="266" r:id="rId12"/>
    <p:sldId id="267" r:id="rId13"/>
    <p:sldId id="270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2E33A9-DFD9-44A6-BC7A-B8B54BCA8B21}" v="4" dt="2019-06-24T17:17:52.8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 Maumet" userId="6d34c70f1eb711a4" providerId="LiveId" clId="{0F2E33A9-DFD9-44A6-BC7A-B8B54BCA8B21}"/>
    <pc:docChg chg="custSel addSld delSld modSld">
      <pc:chgData name="Luc Maumet" userId="6d34c70f1eb711a4" providerId="LiveId" clId="{0F2E33A9-DFD9-44A6-BC7A-B8B54BCA8B21}" dt="2019-06-24T17:18:28.504" v="254" actId="20577"/>
      <pc:docMkLst>
        <pc:docMk/>
      </pc:docMkLst>
      <pc:sldChg chg="modSp">
        <pc:chgData name="Luc Maumet" userId="6d34c70f1eb711a4" providerId="LiveId" clId="{0F2E33A9-DFD9-44A6-BC7A-B8B54BCA8B21}" dt="2019-06-24T17:13:05.511" v="94" actId="313"/>
        <pc:sldMkLst>
          <pc:docMk/>
          <pc:sldMk cId="825586111" sldId="258"/>
        </pc:sldMkLst>
        <pc:spChg chg="mod">
          <ac:chgData name="Luc Maumet" userId="6d34c70f1eb711a4" providerId="LiveId" clId="{0F2E33A9-DFD9-44A6-BC7A-B8B54BCA8B21}" dt="2019-06-24T17:13:05.511" v="94" actId="313"/>
          <ac:spMkLst>
            <pc:docMk/>
            <pc:sldMk cId="825586111" sldId="258"/>
            <ac:spMk id="3" creationId="{2E182E3A-095E-49CB-80C3-C4D0BE5E6801}"/>
          </ac:spMkLst>
        </pc:spChg>
      </pc:sldChg>
      <pc:sldChg chg="del">
        <pc:chgData name="Luc Maumet" userId="6d34c70f1eb711a4" providerId="LiveId" clId="{0F2E33A9-DFD9-44A6-BC7A-B8B54BCA8B21}" dt="2019-06-24T17:16:17.594" v="134" actId="2696"/>
        <pc:sldMkLst>
          <pc:docMk/>
          <pc:sldMk cId="776752309" sldId="261"/>
        </pc:sldMkLst>
      </pc:sldChg>
      <pc:sldChg chg="add">
        <pc:chgData name="Luc Maumet" userId="6d34c70f1eb711a4" providerId="LiveId" clId="{0F2E33A9-DFD9-44A6-BC7A-B8B54BCA8B21}" dt="2019-06-24T17:16:43.547" v="136"/>
        <pc:sldMkLst>
          <pc:docMk/>
          <pc:sldMk cId="2035596985" sldId="261"/>
        </pc:sldMkLst>
      </pc:sldChg>
      <pc:sldChg chg="modSp">
        <pc:chgData name="Luc Maumet" userId="6d34c70f1eb711a4" providerId="LiveId" clId="{0F2E33A9-DFD9-44A6-BC7A-B8B54BCA8B21}" dt="2019-06-24T17:13:52.494" v="106" actId="20577"/>
        <pc:sldMkLst>
          <pc:docMk/>
          <pc:sldMk cId="838596729" sldId="262"/>
        </pc:sldMkLst>
        <pc:spChg chg="mod">
          <ac:chgData name="Luc Maumet" userId="6d34c70f1eb711a4" providerId="LiveId" clId="{0F2E33A9-DFD9-44A6-BC7A-B8B54BCA8B21}" dt="2019-06-24T17:13:52.494" v="106" actId="20577"/>
          <ac:spMkLst>
            <pc:docMk/>
            <pc:sldMk cId="838596729" sldId="262"/>
            <ac:spMk id="3" creationId="{54401241-6C1E-426D-853C-5343350F48D6}"/>
          </ac:spMkLst>
        </pc:spChg>
      </pc:sldChg>
      <pc:sldChg chg="del">
        <pc:chgData name="Luc Maumet" userId="6d34c70f1eb711a4" providerId="LiveId" clId="{0F2E33A9-DFD9-44A6-BC7A-B8B54BCA8B21}" dt="2019-06-24T17:17:06.237" v="137" actId="2696"/>
        <pc:sldMkLst>
          <pc:docMk/>
          <pc:sldMk cId="2019886176" sldId="263"/>
        </pc:sldMkLst>
      </pc:sldChg>
      <pc:sldChg chg="add">
        <pc:chgData name="Luc Maumet" userId="6d34c70f1eb711a4" providerId="LiveId" clId="{0F2E33A9-DFD9-44A6-BC7A-B8B54BCA8B21}" dt="2019-06-24T17:17:19.053" v="138"/>
        <pc:sldMkLst>
          <pc:docMk/>
          <pc:sldMk cId="3818973050" sldId="263"/>
        </pc:sldMkLst>
      </pc:sldChg>
      <pc:sldChg chg="modSp">
        <pc:chgData name="Luc Maumet" userId="6d34c70f1eb711a4" providerId="LiveId" clId="{0F2E33A9-DFD9-44A6-BC7A-B8B54BCA8B21}" dt="2019-06-24T17:11:36.168" v="21" actId="313"/>
        <pc:sldMkLst>
          <pc:docMk/>
          <pc:sldMk cId="1998529160" sldId="264"/>
        </pc:sldMkLst>
        <pc:spChg chg="mod">
          <ac:chgData name="Luc Maumet" userId="6d34c70f1eb711a4" providerId="LiveId" clId="{0F2E33A9-DFD9-44A6-BC7A-B8B54BCA8B21}" dt="2019-06-24T17:11:36.168" v="21" actId="313"/>
          <ac:spMkLst>
            <pc:docMk/>
            <pc:sldMk cId="1998529160" sldId="264"/>
            <ac:spMk id="3" creationId="{BE67A6EE-B067-4997-8CED-5F410F9B86A2}"/>
          </ac:spMkLst>
        </pc:spChg>
      </pc:sldChg>
      <pc:sldChg chg="modSp">
        <pc:chgData name="Luc Maumet" userId="6d34c70f1eb711a4" providerId="LiveId" clId="{0F2E33A9-DFD9-44A6-BC7A-B8B54BCA8B21}" dt="2019-06-24T17:14:30.564" v="132" actId="20577"/>
        <pc:sldMkLst>
          <pc:docMk/>
          <pc:sldMk cId="93917582" sldId="265"/>
        </pc:sldMkLst>
        <pc:graphicFrameChg chg="modGraphic">
          <ac:chgData name="Luc Maumet" userId="6d34c70f1eb711a4" providerId="LiveId" clId="{0F2E33A9-DFD9-44A6-BC7A-B8B54BCA8B21}" dt="2019-06-24T17:14:30.564" v="132" actId="20577"/>
          <ac:graphicFrameMkLst>
            <pc:docMk/>
            <pc:sldMk cId="93917582" sldId="265"/>
            <ac:graphicFrameMk id="10" creationId="{7130EABF-7FAA-46E4-A1A9-6EF8DDB8CCBF}"/>
          </ac:graphicFrameMkLst>
        </pc:graphicFrameChg>
      </pc:sldChg>
      <pc:sldChg chg="modSp">
        <pc:chgData name="Luc Maumet" userId="6d34c70f1eb711a4" providerId="LiveId" clId="{0F2E33A9-DFD9-44A6-BC7A-B8B54BCA8B21}" dt="2019-06-24T17:14:49.802" v="133" actId="20577"/>
        <pc:sldMkLst>
          <pc:docMk/>
          <pc:sldMk cId="3664051634" sldId="266"/>
        </pc:sldMkLst>
        <pc:spChg chg="mod">
          <ac:chgData name="Luc Maumet" userId="6d34c70f1eb711a4" providerId="LiveId" clId="{0F2E33A9-DFD9-44A6-BC7A-B8B54BCA8B21}" dt="2019-06-24T17:14:49.802" v="133" actId="20577"/>
          <ac:spMkLst>
            <pc:docMk/>
            <pc:sldMk cId="3664051634" sldId="266"/>
            <ac:spMk id="3" creationId="{CA7A6E28-A0C5-4DD6-BA08-488A55C6A0C4}"/>
          </ac:spMkLst>
        </pc:spChg>
      </pc:sldChg>
      <pc:sldChg chg="modSp add">
        <pc:chgData name="Luc Maumet" userId="6d34c70f1eb711a4" providerId="LiveId" clId="{0F2E33A9-DFD9-44A6-BC7A-B8B54BCA8B21}" dt="2019-06-24T17:18:28.504" v="254" actId="20577"/>
        <pc:sldMkLst>
          <pc:docMk/>
          <pc:sldMk cId="2391499127" sldId="270"/>
        </pc:sldMkLst>
        <pc:spChg chg="mod">
          <ac:chgData name="Luc Maumet" userId="6d34c70f1eb711a4" providerId="LiveId" clId="{0F2E33A9-DFD9-44A6-BC7A-B8B54BCA8B21}" dt="2019-06-24T17:18:01.847" v="163" actId="20577"/>
          <ac:spMkLst>
            <pc:docMk/>
            <pc:sldMk cId="2391499127" sldId="270"/>
            <ac:spMk id="2" creationId="{1F2B637D-6B34-4F2E-AAFA-D1431CBC0F42}"/>
          </ac:spMkLst>
        </pc:spChg>
        <pc:spChg chg="mod">
          <ac:chgData name="Luc Maumet" userId="6d34c70f1eb711a4" providerId="LiveId" clId="{0F2E33A9-DFD9-44A6-BC7A-B8B54BCA8B21}" dt="2019-06-24T17:18:28.504" v="254" actId="20577"/>
          <ac:spMkLst>
            <pc:docMk/>
            <pc:sldMk cId="2391499127" sldId="270"/>
            <ac:spMk id="3" creationId="{6F3BC1A8-0303-4B02-AE48-EB40241ABAEE}"/>
          </ac:spMkLst>
        </pc:spChg>
      </pc:sldChg>
      <pc:sldChg chg="add del">
        <pc:chgData name="Luc Maumet" userId="6d34c70f1eb711a4" providerId="LiveId" clId="{0F2E33A9-DFD9-44A6-BC7A-B8B54BCA8B21}" dt="2019-06-24T17:17:25.210" v="139" actId="2696"/>
        <pc:sldMkLst>
          <pc:docMk/>
          <pc:sldMk cId="3116654280" sldId="27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8BA05B-123E-49BF-BDC5-A39F0B7118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23576E1-47F9-43AD-B2C9-8A29002E12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F58F96-2D71-4AAF-B258-585ACAB2A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48753-E6A0-4133-A532-7E4B09D5E8EF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B13DC0A-3DF9-41C6-99FB-9A630F320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818B05-A311-414D-B7C0-590EE8502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F601-02DE-4108-95BB-B09CD9F7F6F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563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A9EF82-8540-46CD-B5EE-0EB7E1601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AF76248-677E-460D-AFEA-F14322E91D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B70AC65-D875-44A4-9DC1-287392525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48753-E6A0-4133-A532-7E4B09D5E8EF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E111343-69C3-442E-95FA-729DBAEC4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AC1FE6D-F543-416A-B83C-116448614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F601-02DE-4108-95BB-B09CD9F7F6F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20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78D4DD7-CC95-4C64-B7D9-2E3F2BFC33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20827AB-FE68-4C93-8FEE-DF089369B6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81E458B-F336-4136-954F-E636C5EBA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48753-E6A0-4133-A532-7E4B09D5E8EF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16F0A0-F8CC-4C13-B196-FE230A065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AF1F68E-591F-41EA-A4CC-72B8C0BCC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F601-02DE-4108-95BB-B09CD9F7F6F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763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CCC365-0D71-474F-95B5-153682095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40EEE0-17AD-4538-9418-692DE8F83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FA75F4-7031-4FB4-A11E-772DBB524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48753-E6A0-4133-A532-7E4B09D5E8EF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7DCCAFA-8A09-45EB-86BF-1E60F9854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4EE906E-E975-4D15-B7F8-0FD199C26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F601-02DE-4108-95BB-B09CD9F7F6F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320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99E2A0-12F4-4FCC-BB47-2CE7CA0D8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F4018E1-A86B-49A5-A13C-DAC2898FD9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BF7758-3387-41AD-B414-7CAE9CCA4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48753-E6A0-4133-A532-7E4B09D5E8EF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05C677F-BABF-426E-9036-DC89D7B25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54F83B-73E7-405B-8AC3-0E30CE147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F601-02DE-4108-95BB-B09CD9F7F6F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79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4BE49E-5632-471C-9007-0E696A9BE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8DD66A-9786-4DCD-8509-933D22D62A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777317A-D0E5-4F6B-B3BB-F82C1F0242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82BBE89-0F08-438D-9967-725DBFB2E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48753-E6A0-4133-A532-7E4B09D5E8EF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5BFE4D8-A153-49BC-8184-3AD9F0430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09BE65A-40A2-4707-BE5E-D37BAB418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F601-02DE-4108-95BB-B09CD9F7F6F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163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D1F342-B5F1-407A-8EE2-E37FD76A7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359056C-D666-41D4-991B-0A9AD2D4F1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7FF7518-C52B-4861-A48E-56DD690873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BFAEB9A-52AC-46FF-803D-FCD5B63F8E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A39AA80-E82D-41DB-8E4E-304F68D554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3C7921C-57E9-4E32-871A-FC293A1B8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48753-E6A0-4133-A532-7E4B09D5E8EF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F501131-6200-4B1A-8157-DA43707E6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B87B181-12F4-4E6D-9794-827366946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F601-02DE-4108-95BB-B09CD9F7F6F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514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D75785-9167-4132-B98F-E13A2D594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6E59F85-E974-44E8-B86B-17923B7A1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48753-E6A0-4133-A532-7E4B09D5E8EF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C3E0559-0994-4BB1-9B9A-96409F301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6FE297E-694C-4E0A-A0FD-5E149CD52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F601-02DE-4108-95BB-B09CD9F7F6F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29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D686ED0-8297-4761-A4E4-AE6BDFCA7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48753-E6A0-4133-A532-7E4B09D5E8EF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E3113F8-03E5-46BA-B5E5-0FAFFFB9B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7BDC348-F34A-49B4-9197-6F2753BD6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F601-02DE-4108-95BB-B09CD9F7F6F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88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F5B795-269D-4E13-BAF7-E6E951E74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C3C912-6773-423F-BC60-EF24DDB83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1B01146-34B0-4B4A-9952-F500FAAED5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D82C0A2-824F-45F7-AFEA-FB2C278C8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48753-E6A0-4133-A532-7E4B09D5E8EF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C707263-0E1B-431F-9B9B-F9E4DE322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2CB84AC-FBAF-4927-8B81-78F71FDBF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F601-02DE-4108-95BB-B09CD9F7F6F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085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690E9C-767D-41E4-94B2-79BE3E9C7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9A51B42-2BF5-475F-8D9D-A07E64FFD0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D8A1868-8D9E-4C1C-9A02-B02B915417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E395F1F-D587-4E15-8A33-55F50C92D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48753-E6A0-4133-A532-7E4B09D5E8EF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770541A-17D2-4596-8EB8-B02B7A8CB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93EB30E-F39D-40BC-BF64-FCFB28425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F601-02DE-4108-95BB-B09CD9F7F6F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023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2E76B42-E8FA-47D1-AABA-7340AE2B3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40C9C63-2566-4E7B-96E8-A7F1B326D6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029032A-AE42-4755-BD3E-A1C4FA26A4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48753-E6A0-4133-A532-7E4B09D5E8EF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4873074-D492-48A1-98B1-1A0DBE33B0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4A2F6B3-E873-492A-B435-EA9A211E1D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5F601-02DE-4108-95BB-B09CD9F7F6F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06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framindmap.org/c/maps/345328/public" TargetMode="External"/><Relationship Id="rId2" Type="http://schemas.openxmlformats.org/officeDocument/2006/relationships/hyperlink" Target="https://www.edrlab.org/accessibility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9CC44B5-53F9-4F03-9EEB-4C3C821A6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A3688C8-DFCE-4CCD-BCF0-5FB239E50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30410"/>
            <a:ext cx="7005134" cy="4827590"/>
          </a:xfrm>
          <a:custGeom>
            <a:avLst/>
            <a:gdLst>
              <a:gd name="connsiteX0" fmla="*/ 1974535 w 7005134"/>
              <a:gd name="connsiteY0" fmla="*/ 0 h 4827590"/>
              <a:gd name="connsiteX1" fmla="*/ 7003848 w 7005134"/>
              <a:gd name="connsiteY1" fmla="*/ 4776721 h 4827590"/>
              <a:gd name="connsiteX2" fmla="*/ 7005134 w 7005134"/>
              <a:gd name="connsiteY2" fmla="*/ 4827590 h 4827590"/>
              <a:gd name="connsiteX3" fmla="*/ 0 w 7005134"/>
              <a:gd name="connsiteY3" fmla="*/ 4827590 h 4827590"/>
              <a:gd name="connsiteX4" fmla="*/ 0 w 7005134"/>
              <a:gd name="connsiteY4" fmla="*/ 402231 h 4827590"/>
              <a:gd name="connsiteX5" fmla="*/ 14349 w 7005134"/>
              <a:gd name="connsiteY5" fmla="*/ 395744 h 4827590"/>
              <a:gd name="connsiteX6" fmla="*/ 1974535 w 7005134"/>
              <a:gd name="connsiteY6" fmla="*/ 0 h 4827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05134" h="4827590">
                <a:moveTo>
                  <a:pt x="1974535" y="0"/>
                </a:moveTo>
                <a:cubicBezTo>
                  <a:pt x="4668853" y="0"/>
                  <a:pt x="6868971" y="2115921"/>
                  <a:pt x="7003848" y="4776721"/>
                </a:cubicBezTo>
                <a:lnTo>
                  <a:pt x="7005134" y="4827590"/>
                </a:lnTo>
                <a:lnTo>
                  <a:pt x="0" y="4827590"/>
                </a:lnTo>
                <a:lnTo>
                  <a:pt x="0" y="402231"/>
                </a:lnTo>
                <a:lnTo>
                  <a:pt x="14349" y="395744"/>
                </a:lnTo>
                <a:cubicBezTo>
                  <a:pt x="616832" y="140915"/>
                  <a:pt x="1279227" y="0"/>
                  <a:pt x="1974535" y="0"/>
                </a:cubicBezTo>
                <a:close/>
              </a:path>
            </a:pathLst>
          </a:custGeom>
          <a:solidFill>
            <a:schemeClr val="accent4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45F8707-A080-4A4B-8B47-05F7FE684E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8240" y="1122363"/>
            <a:ext cx="6339840" cy="2387600"/>
          </a:xfrm>
        </p:spPr>
        <p:txBody>
          <a:bodyPr>
            <a:normAutofit/>
          </a:bodyPr>
          <a:lstStyle/>
          <a:p>
            <a:pPr algn="l"/>
            <a:r>
              <a:rPr lang="en-US" sz="5100" b="1"/>
              <a:t>Dyslexia helpers to be integrated in Readium</a:t>
            </a:r>
            <a:endParaRPr lang="en-US" sz="510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BB17471-59D3-47CD-A070-A3500441CC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8240" y="4700588"/>
            <a:ext cx="6339840" cy="1655762"/>
          </a:xfrm>
        </p:spPr>
        <p:txBody>
          <a:bodyPr>
            <a:normAutofit/>
          </a:bodyPr>
          <a:lstStyle/>
          <a:p>
            <a:pPr algn="l"/>
            <a:r>
              <a:rPr lang="fr-FR" dirty="0"/>
              <a:t>Luc Maumet – </a:t>
            </a:r>
            <a:r>
              <a:rPr lang="fr-FR" dirty="0" err="1"/>
              <a:t>EDRLab</a:t>
            </a:r>
            <a:endParaRPr lang="fr-FR" dirty="0"/>
          </a:p>
          <a:p>
            <a:pPr algn="l"/>
            <a:r>
              <a:rPr lang="fr-FR" dirty="0"/>
              <a:t>@</a:t>
            </a:r>
            <a:r>
              <a:rPr lang="fr-FR" dirty="0" err="1"/>
              <a:t>lucmaumet</a:t>
            </a:r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598FBE3-48D2-40A2-B7E6-F485834C8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72540" y="4450080"/>
            <a:ext cx="1234440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 descr="Logo EDRLab">
            <a:extLst>
              <a:ext uri="{FF2B5EF4-FFF2-40B4-BE49-F238E27FC236}">
                <a16:creationId xmlns:a16="http://schemas.microsoft.com/office/drawing/2014/main" id="{B832DD2C-5C20-4848-9F79-841F3B5F813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" b="5"/>
          <a:stretch/>
        </p:blipFill>
        <p:spPr>
          <a:xfrm>
            <a:off x="8163374" y="942030"/>
            <a:ext cx="2567933" cy="2567933"/>
          </a:xfrm>
          <a:custGeom>
            <a:avLst/>
            <a:gdLst>
              <a:gd name="connsiteX0" fmla="*/ 1722118 w 3444236"/>
              <a:gd name="connsiteY0" fmla="*/ 0 h 3444236"/>
              <a:gd name="connsiteX1" fmla="*/ 3444236 w 3444236"/>
              <a:gd name="connsiteY1" fmla="*/ 1722118 h 3444236"/>
              <a:gd name="connsiteX2" fmla="*/ 1722118 w 3444236"/>
              <a:gd name="connsiteY2" fmla="*/ 3444236 h 3444236"/>
              <a:gd name="connsiteX3" fmla="*/ 0 w 3444236"/>
              <a:gd name="connsiteY3" fmla="*/ 1722118 h 3444236"/>
              <a:gd name="connsiteX4" fmla="*/ 1722118 w 3444236"/>
              <a:gd name="connsiteY4" fmla="*/ 0 h 3444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4236" h="3444236">
                <a:moveTo>
                  <a:pt x="1722118" y="0"/>
                </a:moveTo>
                <a:cubicBezTo>
                  <a:pt x="2673218" y="0"/>
                  <a:pt x="3444236" y="771018"/>
                  <a:pt x="3444236" y="1722118"/>
                </a:cubicBezTo>
                <a:cubicBezTo>
                  <a:pt x="3444236" y="2673218"/>
                  <a:pt x="2673218" y="3444236"/>
                  <a:pt x="1722118" y="3444236"/>
                </a:cubicBezTo>
                <a:cubicBezTo>
                  <a:pt x="771018" y="3444236"/>
                  <a:pt x="0" y="2673218"/>
                  <a:pt x="0" y="1722118"/>
                </a:cubicBezTo>
                <a:cubicBezTo>
                  <a:pt x="0" y="771018"/>
                  <a:pt x="771018" y="0"/>
                  <a:pt x="172211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5992073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2D6DEA-89F5-495E-957B-A8B12EE9A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10" name="Espace réservé du contenu 9">
            <a:extLst>
              <a:ext uri="{FF2B5EF4-FFF2-40B4-BE49-F238E27FC236}">
                <a16:creationId xmlns:a16="http://schemas.microsoft.com/office/drawing/2014/main" id="{7130EABF-7FAA-46E4-A1A9-6EF8DDB8CC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0326956"/>
              </p:ext>
            </p:extLst>
          </p:nvPr>
        </p:nvGraphicFramePr>
        <p:xfrm>
          <a:off x="609600" y="561974"/>
          <a:ext cx="10744201" cy="6033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762">
                  <a:extLst>
                    <a:ext uri="{9D8B030D-6E8A-4147-A177-3AD203B41FA5}">
                      <a16:colId xmlns:a16="http://schemas.microsoft.com/office/drawing/2014/main" val="3887252041"/>
                    </a:ext>
                  </a:extLst>
                </a:gridCol>
                <a:gridCol w="4142438">
                  <a:extLst>
                    <a:ext uri="{9D8B030D-6E8A-4147-A177-3AD203B41FA5}">
                      <a16:colId xmlns:a16="http://schemas.microsoft.com/office/drawing/2014/main" val="281304671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959280872"/>
                    </a:ext>
                  </a:extLst>
                </a:gridCol>
                <a:gridCol w="5591176">
                  <a:extLst>
                    <a:ext uri="{9D8B030D-6E8A-4147-A177-3AD203B41FA5}">
                      <a16:colId xmlns:a16="http://schemas.microsoft.com/office/drawing/2014/main" val="2974287869"/>
                    </a:ext>
                  </a:extLst>
                </a:gridCol>
              </a:tblGrid>
              <a:tr h="51196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3275917"/>
                  </a:ext>
                </a:extLst>
              </a:tr>
              <a:tr h="511969"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Change the font size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Change the background/</a:t>
                      </a:r>
                      <a:r>
                        <a:rPr lang="fr-FR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text</a:t>
                      </a:r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color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783311"/>
                  </a:ext>
                </a:extLst>
              </a:tr>
              <a:tr h="5119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Choose</a:t>
                      </a:r>
                      <a:r>
                        <a:rPr lang="fr-FR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the font (</a:t>
                      </a:r>
                      <a:r>
                        <a:rPr lang="fr-FR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fr-FR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specific</a:t>
                      </a:r>
                      <a:r>
                        <a:rPr lang="fr-FR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dyslexia</a:t>
                      </a:r>
                      <a:r>
                        <a:rPr lang="fr-FR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font)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Flag </a:t>
                      </a:r>
                      <a:r>
                        <a:rPr lang="fr-FR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</a:t>
                      </a:r>
                      <a:r>
                        <a:rPr lang="fr-FR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fr-FR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iron</a:t>
                      </a:r>
                      <a:r>
                        <a:rPr lang="fr-FR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on the </a:t>
                      </a:r>
                      <a:r>
                        <a:rPr lang="fr-FR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left</a:t>
                      </a:r>
                      <a:r>
                        <a:rPr lang="fr-FR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902238501"/>
                  </a:ext>
                </a:extLst>
              </a:tr>
              <a:tr h="5119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Change the </a:t>
                      </a:r>
                      <a:r>
                        <a:rPr lang="fr-FR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spacing</a:t>
                      </a:r>
                      <a:r>
                        <a:rPr lang="fr-FR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between</a:t>
                      </a:r>
                      <a:r>
                        <a:rPr lang="fr-FR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characters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Change the </a:t>
                      </a:r>
                      <a:r>
                        <a:rPr lang="fr-FR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margin</a:t>
                      </a:r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size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583984"/>
                  </a:ext>
                </a:extLst>
              </a:tr>
              <a:tr h="5119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Change the </a:t>
                      </a:r>
                      <a:r>
                        <a:rPr lang="fr-FR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spacing</a:t>
                      </a:r>
                      <a:r>
                        <a:rPr lang="fr-FR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between</a:t>
                      </a:r>
                      <a:r>
                        <a:rPr lang="fr-FR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words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Change the </a:t>
                      </a:r>
                      <a:r>
                        <a:rPr lang="fr-FR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number</a:t>
                      </a:r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of visible </a:t>
                      </a:r>
                      <a:r>
                        <a:rPr lang="fr-FR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lines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4248558880"/>
                  </a:ext>
                </a:extLst>
              </a:tr>
              <a:tr h="511969"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Change the </a:t>
                      </a:r>
                      <a:r>
                        <a:rPr lang="fr-FR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spacing</a:t>
                      </a:r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between</a:t>
                      </a:r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lines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Highlight </a:t>
                      </a:r>
                      <a:r>
                        <a:rPr lang="fr-FR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punctuation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4391243"/>
                  </a:ext>
                </a:extLst>
              </a:tr>
              <a:tr h="511969"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Apply an </a:t>
                      </a:r>
                      <a:r>
                        <a:rPr lang="fr-FR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alternating</a:t>
                      </a:r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frame to </a:t>
                      </a:r>
                      <a:r>
                        <a:rPr lang="fr-FR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distinguish</a:t>
                      </a:r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the </a:t>
                      </a:r>
                      <a:r>
                        <a:rPr lang="fr-FR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lines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Highlight </a:t>
                      </a:r>
                      <a:r>
                        <a:rPr lang="fr-FR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syllables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5309131"/>
                  </a:ext>
                </a:extLst>
              </a:tr>
              <a:tr h="511969"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Synthetic</a:t>
                      </a:r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voice</a:t>
                      </a:r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for </a:t>
                      </a:r>
                      <a:r>
                        <a:rPr lang="fr-FR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continuous</a:t>
                      </a:r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/ on-</a:t>
                      </a:r>
                      <a:r>
                        <a:rPr lang="fr-FR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demand</a:t>
                      </a:r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reading</a:t>
                      </a:r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for one </a:t>
                      </a:r>
                      <a:r>
                        <a:rPr lang="fr-FR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word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Reading </a:t>
                      </a:r>
                      <a:r>
                        <a:rPr lang="fr-FR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ruler</a:t>
                      </a:r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to follow the </a:t>
                      </a:r>
                      <a:r>
                        <a:rPr lang="fr-FR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text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7749495"/>
                  </a:ext>
                </a:extLst>
              </a:tr>
              <a:tr h="511969"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Allow</a:t>
                      </a:r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or </a:t>
                      </a:r>
                      <a:r>
                        <a:rPr lang="fr-FR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prohibit</a:t>
                      </a:r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hyphenation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75202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917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09F1EB-3406-4D82-9412-00CC9AC4A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Introducing</a:t>
            </a:r>
            <a:r>
              <a:rPr lang="fr-FR" dirty="0"/>
              <a:t> the </a:t>
            </a:r>
            <a:r>
              <a:rPr lang="fr-FR" dirty="0" err="1"/>
              <a:t>features</a:t>
            </a:r>
            <a:r>
              <a:rPr lang="fr-FR" dirty="0"/>
              <a:t> in </a:t>
            </a:r>
            <a:r>
              <a:rPr lang="fr-FR" dirty="0" err="1"/>
              <a:t>Readium</a:t>
            </a:r>
            <a:r>
              <a:rPr lang="fr-FR" dirty="0"/>
              <a:t> Desktop and </a:t>
            </a:r>
            <a:r>
              <a:rPr lang="fr-FR" dirty="0" err="1"/>
              <a:t>Readium</a:t>
            </a:r>
            <a:r>
              <a:rPr lang="fr-FR" dirty="0"/>
              <a:t> Mobile</a:t>
            </a:r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A7A6E28-A0C5-4DD6-BA08-488A55C6A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The experts have validated </a:t>
            </a:r>
            <a:r>
              <a:rPr lang="en-US" dirty="0" err="1"/>
              <a:t>EDRLab</a:t>
            </a:r>
            <a:r>
              <a:rPr lang="en-US" dirty="0"/>
              <a:t> proposal. They suggested a few changes or additions which have been integrated.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consensus on what could be useful was very good. More questions aroused on how this features should be implemented.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features are currently being implemented in </a:t>
            </a:r>
            <a:r>
              <a:rPr lang="en-US" dirty="0" err="1"/>
              <a:t>Readium</a:t>
            </a:r>
            <a:r>
              <a:rPr lang="en-US" dirty="0"/>
              <a:t> Desktop and </a:t>
            </a:r>
            <a:r>
              <a:rPr lang="en-US" dirty="0" err="1"/>
              <a:t>Readium</a:t>
            </a:r>
            <a:r>
              <a:rPr lang="en-US" dirty="0"/>
              <a:t> Mobile</a:t>
            </a:r>
          </a:p>
          <a:p>
            <a:endParaRPr lang="fr-FR" dirty="0"/>
          </a:p>
          <a:p>
            <a:endParaRPr lang="fr-F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051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DD4D2E-CF83-4B14-B78D-05253D48C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EDRLab’s</a:t>
            </a:r>
            <a:r>
              <a:rPr lang="fr-FR" dirty="0"/>
              <a:t> roadmap</a:t>
            </a:r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96B1E6-CADF-4B4B-AA2D-5032A600B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fr-FR" dirty="0"/>
          </a:p>
          <a:p>
            <a:r>
              <a:rPr lang="en-US" dirty="0" err="1"/>
              <a:t>EDRLab</a:t>
            </a:r>
            <a:r>
              <a:rPr lang="en-US" dirty="0"/>
              <a:t> goal: Promote the development of mainstream or specialized reading solutions (based on </a:t>
            </a:r>
            <a:r>
              <a:rPr lang="en-US" dirty="0" err="1"/>
              <a:t>Readium</a:t>
            </a:r>
            <a:r>
              <a:rPr lang="en-US" dirty="0"/>
              <a:t> Desktop or </a:t>
            </a:r>
            <a:r>
              <a:rPr lang="en-US" dirty="0" err="1"/>
              <a:t>Readium</a:t>
            </a:r>
            <a:r>
              <a:rPr lang="en-US" dirty="0"/>
              <a:t> Mobile) offering advanced text adaptation features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Promote LCP as a DRM respectful of the needs of print impaired persons (including dyslexic persons)</a:t>
            </a:r>
          </a:p>
          <a:p>
            <a:endParaRPr lang="en-US" dirty="0"/>
          </a:p>
          <a:p>
            <a:r>
              <a:rPr lang="en-US" dirty="0"/>
              <a:t>Communicate toward dyslexia community on the opportunities EPUB and the new EPUB ecosystem  (with LCP  and </a:t>
            </a:r>
            <a:r>
              <a:rPr lang="en-US" dirty="0" err="1"/>
              <a:t>Readium</a:t>
            </a:r>
            <a:r>
              <a:rPr lang="en-US" dirty="0"/>
              <a:t> Desktop or </a:t>
            </a:r>
            <a:r>
              <a:rPr lang="en-US" dirty="0" err="1"/>
              <a:t>Readium</a:t>
            </a:r>
            <a:r>
              <a:rPr lang="en-US" dirty="0"/>
              <a:t> Mobile) represent for dyslexic persons.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00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2B637D-6B34-4F2E-AAFA-D1431CBC0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More to come!</a:t>
            </a:r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3BC1A8-0303-4B02-AE48-EB40241AB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39475" cy="4351338"/>
          </a:xfrm>
        </p:spPr>
        <p:txBody>
          <a:bodyPr/>
          <a:lstStyle/>
          <a:p>
            <a:endParaRPr lang="fr-FR" dirty="0"/>
          </a:p>
          <a:p>
            <a:pPr marL="0" indent="0">
              <a:buNone/>
            </a:pPr>
            <a:r>
              <a:rPr lang="en-US" dirty="0"/>
              <a:t>Our reports: </a:t>
            </a:r>
            <a:r>
              <a:rPr lang="en-US" dirty="0">
                <a:hlinkClick r:id="rId2"/>
              </a:rPr>
              <a:t>https://www.edrlab.org/accessibility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EPUB and dyslexia map: </a:t>
            </a:r>
            <a:r>
              <a:rPr lang="en-US" dirty="0">
                <a:hlinkClick r:id="rId3"/>
              </a:rPr>
              <a:t>https://framindmap.org/c/maps/345328/public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		@</a:t>
            </a:r>
            <a:r>
              <a:rPr lang="en-US" dirty="0" err="1"/>
              <a:t>EDRLab_EPUB</a:t>
            </a:r>
            <a:endParaRPr lang="en-US" dirty="0"/>
          </a:p>
        </p:txBody>
      </p:sp>
      <p:pic>
        <p:nvPicPr>
          <p:cNvPr id="1028" name="Picture 4" descr="Résultat de recherche d'images pour &quot;twitter&quot;">
            <a:extLst>
              <a:ext uri="{FF2B5EF4-FFF2-40B4-BE49-F238E27FC236}">
                <a16:creationId xmlns:a16="http://schemas.microsoft.com/office/drawing/2014/main" id="{2E4B43CB-4E43-4F27-B652-7D534EB51F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318" y="4886801"/>
            <a:ext cx="1516539" cy="1516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14991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5365B6-3EC1-412B-A600-701EB973B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71E6C42-932F-44F8-BDF9-DF3ED9595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sz="4400" dirty="0" err="1"/>
              <a:t>Thank</a:t>
            </a:r>
            <a:r>
              <a:rPr lang="fr-FR" sz="4400" dirty="0"/>
              <a:t> </a:t>
            </a:r>
            <a:r>
              <a:rPr lang="fr-FR" sz="4400" dirty="0" err="1"/>
              <a:t>you</a:t>
            </a:r>
            <a:r>
              <a:rPr lang="fr-FR" sz="4400" dirty="0"/>
              <a:t> for </a:t>
            </a:r>
            <a:r>
              <a:rPr lang="fr-FR" sz="4400" dirty="0" err="1"/>
              <a:t>your</a:t>
            </a:r>
            <a:r>
              <a:rPr lang="fr-FR" sz="4400" dirty="0"/>
              <a:t> attention!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87502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691506-04E2-4590-956A-DFB098DA6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Luc Maumet</a:t>
            </a:r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A5422A-A456-4D41-8B3B-FA9B68D75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I still present myself as a “librarian”</a:t>
            </a:r>
          </a:p>
          <a:p>
            <a:endParaRPr lang="en-US" dirty="0"/>
          </a:p>
          <a:p>
            <a:r>
              <a:rPr lang="en-US" dirty="0"/>
              <a:t>I’m specialized in access to reading for print impaired persons</a:t>
            </a:r>
          </a:p>
          <a:p>
            <a:endParaRPr lang="en-US" dirty="0"/>
          </a:p>
          <a:p>
            <a:r>
              <a:rPr lang="en-US" dirty="0"/>
              <a:t>Working for </a:t>
            </a:r>
            <a:r>
              <a:rPr lang="en-US" dirty="0" err="1"/>
              <a:t>EDRLab</a:t>
            </a:r>
            <a:r>
              <a:rPr lang="en-US" dirty="0"/>
              <a:t> on increasing the benefits of the EPUB ecosystem for dyslexic persons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46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3B3DF5-3ACA-46AD-AD42-05F93DD90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EDRLab</a:t>
            </a:r>
            <a:r>
              <a:rPr lang="fr-FR" dirty="0"/>
              <a:t> and </a:t>
            </a:r>
            <a:r>
              <a:rPr lang="fr-FR" dirty="0" err="1"/>
              <a:t>dyslexia</a:t>
            </a:r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CDFCDA-02D6-417B-B343-F4B24D00E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fr-FR" dirty="0"/>
          </a:p>
          <a:p>
            <a:r>
              <a:rPr lang="en-US" dirty="0"/>
              <a:t>A first study in 2017/2018 focusing on text adaptation in access to reading of dyslexic persons</a:t>
            </a:r>
          </a:p>
          <a:p>
            <a:endParaRPr lang="en-US" dirty="0"/>
          </a:p>
          <a:p>
            <a:r>
              <a:rPr lang="en-US" dirty="0"/>
              <a:t>Large scope: </a:t>
            </a:r>
          </a:p>
          <a:p>
            <a:pPr>
              <a:buFontTx/>
              <a:buChar char="-"/>
            </a:pPr>
            <a:r>
              <a:rPr lang="en-US" dirty="0"/>
              <a:t>Printed books with specific layouts</a:t>
            </a:r>
          </a:p>
          <a:p>
            <a:pPr>
              <a:buFontTx/>
              <a:buChar char="-"/>
            </a:pPr>
            <a:r>
              <a:rPr lang="en-US" dirty="0"/>
              <a:t>eBooks with specific features (EPUB and other formats)</a:t>
            </a:r>
          </a:p>
          <a:p>
            <a:pPr>
              <a:buFontTx/>
              <a:buChar char="-"/>
            </a:pPr>
            <a:r>
              <a:rPr lang="en-US" dirty="0"/>
              <a:t>Books produced commercially or using specific exceptions to copyright</a:t>
            </a:r>
          </a:p>
          <a:p>
            <a:pPr>
              <a:buFontTx/>
              <a:buChar char="-"/>
            </a:pPr>
            <a:r>
              <a:rPr lang="en-US" dirty="0"/>
              <a:t>Readers (mainstream or specialized)</a:t>
            </a:r>
          </a:p>
          <a:p>
            <a:pPr>
              <a:buFontTx/>
              <a:buChar char="-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514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54F4C1-92D5-47EB-B7BF-EA440BFA5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Mapping the </a:t>
            </a:r>
            <a:r>
              <a:rPr lang="fr-FR" dirty="0" err="1"/>
              <a:t>available</a:t>
            </a:r>
            <a:r>
              <a:rPr lang="fr-FR" dirty="0"/>
              <a:t> digital solutions</a:t>
            </a:r>
            <a:endParaRPr lang="en-US" dirty="0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99AB055A-8537-467C-9618-D525697D6D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116767"/>
            <a:ext cx="10515600" cy="3769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868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EA214E-F28B-47C0-9BFB-936EA1B8C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Promotion of EPUB in </a:t>
            </a:r>
            <a:r>
              <a:rPr lang="fr-FR" dirty="0" err="1"/>
              <a:t>access</a:t>
            </a:r>
            <a:r>
              <a:rPr lang="fr-FR" dirty="0"/>
              <a:t> to </a:t>
            </a:r>
            <a:r>
              <a:rPr lang="fr-FR" dirty="0" err="1"/>
              <a:t>reading</a:t>
            </a:r>
            <a:r>
              <a:rPr lang="fr-FR" dirty="0"/>
              <a:t> of </a:t>
            </a:r>
            <a:r>
              <a:rPr lang="fr-FR" dirty="0" err="1"/>
              <a:t>dyslexic</a:t>
            </a:r>
            <a:r>
              <a:rPr lang="fr-FR" dirty="0"/>
              <a:t> </a:t>
            </a:r>
            <a:r>
              <a:rPr lang="fr-FR" dirty="0" err="1"/>
              <a:t>persons</a:t>
            </a:r>
            <a:r>
              <a:rPr lang="fr-FR" dirty="0"/>
              <a:t> : main </a:t>
            </a:r>
            <a:r>
              <a:rPr lang="fr-FR" dirty="0" err="1"/>
              <a:t>difficulties</a:t>
            </a:r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65CF1DC-4CF5-4910-B8E8-1E9E3ECFD6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r>
              <a:rPr lang="en-US" dirty="0"/>
              <a:t>Important persistence of the use of PDFs</a:t>
            </a:r>
          </a:p>
          <a:p>
            <a:endParaRPr lang="en-US" dirty="0"/>
          </a:p>
          <a:p>
            <a:r>
              <a:rPr lang="en-US" dirty="0"/>
              <a:t>A limited number of specialized institutions in transition or already distributing EPUBs</a:t>
            </a:r>
          </a:p>
          <a:p>
            <a:endParaRPr lang="en-US" dirty="0"/>
          </a:p>
          <a:p>
            <a:r>
              <a:rPr lang="en-US" dirty="0"/>
              <a:t>A limited use of commercially available EPUBs by dyslexic persons</a:t>
            </a:r>
          </a:p>
        </p:txBody>
      </p:sp>
    </p:spTree>
    <p:extLst>
      <p:ext uri="{BB962C8B-B14F-4D97-AF65-F5344CB8AC3E}">
        <p14:creationId xmlns:p14="http://schemas.microsoft.com/office/powerpoint/2010/main" val="2035596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72EEBD-7923-4205-8508-B67178953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</a:t>
            </a:r>
            <a:r>
              <a:rPr lang="en-US" dirty="0" err="1"/>
              <a:t>ossible</a:t>
            </a:r>
            <a:r>
              <a:rPr lang="en-US" dirty="0"/>
              <a:t> causes of the weakness of use of commercially available EPUBs by dyslexic persons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9D8CD13-2EA5-4D95-AF8A-A20BDA3D6E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Lack of awareness of the possibilities offered by the EPUB format</a:t>
            </a:r>
          </a:p>
          <a:p>
            <a:endParaRPr lang="en-US" dirty="0"/>
          </a:p>
          <a:p>
            <a:r>
              <a:rPr lang="en-US" dirty="0"/>
              <a:t>Certain Digital Readers for dyslexic persons don’t handle EPUB very well</a:t>
            </a:r>
          </a:p>
          <a:p>
            <a:endParaRPr lang="en-US" dirty="0"/>
          </a:p>
          <a:p>
            <a:r>
              <a:rPr lang="en-US" dirty="0"/>
              <a:t>DRMs: the main obstacle to the use of commercially distributed EPUBs by dyslexic persons</a:t>
            </a:r>
          </a:p>
        </p:txBody>
      </p:sp>
    </p:spTree>
    <p:extLst>
      <p:ext uri="{BB962C8B-B14F-4D97-AF65-F5344CB8AC3E}">
        <p14:creationId xmlns:p14="http://schemas.microsoft.com/office/powerpoint/2010/main" val="3818973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3B4B54-1A5E-4121-8688-5CB99B4AA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Second Project in 2018/2019</a:t>
            </a:r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67A6EE-B067-4997-8CED-5F410F9B8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r>
              <a:rPr lang="en-US" dirty="0"/>
              <a:t>Specific work on features to be introduced in </a:t>
            </a:r>
            <a:r>
              <a:rPr lang="en-US" dirty="0" err="1"/>
              <a:t>Readium</a:t>
            </a:r>
            <a:r>
              <a:rPr lang="en-US" dirty="0"/>
              <a:t> Desktop and </a:t>
            </a:r>
            <a:r>
              <a:rPr lang="en-US" dirty="0" err="1"/>
              <a:t>Readium</a:t>
            </a:r>
            <a:r>
              <a:rPr lang="en-US" dirty="0"/>
              <a:t> mobile for the benefit of dyslexic persons: “dyslexia helpers”</a:t>
            </a:r>
          </a:p>
          <a:p>
            <a:endParaRPr lang="en-US" dirty="0"/>
          </a:p>
          <a:p>
            <a:r>
              <a:rPr lang="en-US" dirty="0"/>
              <a:t>Validation of this features and </a:t>
            </a:r>
            <a:r>
              <a:rPr lang="en-US" dirty="0" err="1"/>
              <a:t>EDRLab</a:t>
            </a:r>
            <a:r>
              <a:rPr lang="en-US" dirty="0"/>
              <a:t> roadmap by experts of access to reading for dyslexic persons in Europe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529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AC2A69-2FE0-480E-8040-47929CFE2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Standards?</a:t>
            </a:r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E182E3A-095E-49CB-80C3-C4D0BE5E6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r>
              <a:rPr lang="en-US" dirty="0"/>
              <a:t>No universally accepted set of recommendations on the useful functionalities for a dyslexic person when presenting a digital text.</a:t>
            </a:r>
          </a:p>
          <a:p>
            <a:endParaRPr lang="en-US" dirty="0"/>
          </a:p>
          <a:p>
            <a:r>
              <a:rPr lang="en-US" dirty="0"/>
              <a:t>Lack of consensus: but a common use of a limited number of digital reading tools as answers to the needs of dyslexic persons.</a:t>
            </a:r>
          </a:p>
          <a:p>
            <a:endParaRPr lang="en-US" dirty="0"/>
          </a:p>
          <a:p>
            <a:r>
              <a:rPr lang="en-US" dirty="0"/>
              <a:t>We listed the features offered by this reading tools: “dyslexia helpers”</a:t>
            </a:r>
          </a:p>
        </p:txBody>
      </p:sp>
    </p:spTree>
    <p:extLst>
      <p:ext uri="{BB962C8B-B14F-4D97-AF65-F5344CB8AC3E}">
        <p14:creationId xmlns:p14="http://schemas.microsoft.com/office/powerpoint/2010/main" val="825586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FF78F8-34DA-41A0-B988-0665975C4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Validating a list of features to be implemented in </a:t>
            </a:r>
            <a:r>
              <a:rPr lang="en-US" dirty="0" err="1"/>
              <a:t>Readium</a:t>
            </a:r>
            <a:r>
              <a:rPr lang="en-US" dirty="0"/>
              <a:t> Desktop and </a:t>
            </a:r>
            <a:r>
              <a:rPr lang="en-US" dirty="0" err="1"/>
              <a:t>Readium</a:t>
            </a:r>
            <a:r>
              <a:rPr lang="en-US" dirty="0"/>
              <a:t> Mobile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401241-6C1E-426D-853C-5343350F4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r>
              <a:rPr lang="en-US" dirty="0"/>
              <a:t>We set up a list of 15 features (3 levels of priority) based on the tools present in Digital Readers used by dyslexic persons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This features have been presented to experts from 14 different European countries</a:t>
            </a:r>
          </a:p>
        </p:txBody>
      </p:sp>
    </p:spTree>
    <p:extLst>
      <p:ext uri="{BB962C8B-B14F-4D97-AF65-F5344CB8AC3E}">
        <p14:creationId xmlns:p14="http://schemas.microsoft.com/office/powerpoint/2010/main" val="83859672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633</Words>
  <Application>Microsoft Office PowerPoint</Application>
  <PresentationFormat>Grand écran</PresentationFormat>
  <Paragraphs>113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Thème Office</vt:lpstr>
      <vt:lpstr>Dyslexia helpers to be integrated in Readium</vt:lpstr>
      <vt:lpstr>Luc Maumet</vt:lpstr>
      <vt:lpstr>EDRLab and dyslexia</vt:lpstr>
      <vt:lpstr>Mapping the available digital solutions</vt:lpstr>
      <vt:lpstr>Promotion of EPUB in access to reading of dyslexic persons : main difficulties</vt:lpstr>
      <vt:lpstr>Possible causes of the weakness of use of commercially available EPUBs by dyslexic persons</vt:lpstr>
      <vt:lpstr>Second Project in 2018/2019</vt:lpstr>
      <vt:lpstr>Standards?</vt:lpstr>
      <vt:lpstr>Validating a list of features to be implemented in Readium Desktop and Readium Mobile</vt:lpstr>
      <vt:lpstr>Présentation PowerPoint</vt:lpstr>
      <vt:lpstr>Introducing the features in Readium Desktop and Readium Mobile</vt:lpstr>
      <vt:lpstr>EDRLab’s roadmap</vt:lpstr>
      <vt:lpstr>More to come!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Dyslexia helpers to be integrated in Readium</dc:title>
  <dc:creator>Luc Maumet</dc:creator>
  <cp:lastModifiedBy>Luc Maumet</cp:lastModifiedBy>
  <cp:revision>27</cp:revision>
  <dcterms:created xsi:type="dcterms:W3CDTF">2019-06-19T14:20:57Z</dcterms:created>
  <dcterms:modified xsi:type="dcterms:W3CDTF">2019-06-24T19:52:14Z</dcterms:modified>
</cp:coreProperties>
</file>